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61" r:id="rId7"/>
    <p:sldId id="264" r:id="rId8"/>
    <p:sldId id="266" r:id="rId9"/>
    <p:sldId id="267" r:id="rId10"/>
    <p:sldId id="268" r:id="rId11"/>
    <p:sldId id="296" r:id="rId12"/>
    <p:sldId id="297" r:id="rId13"/>
    <p:sldId id="258" r:id="rId14"/>
    <p:sldId id="259" r:id="rId15"/>
    <p:sldId id="269" r:id="rId16"/>
    <p:sldId id="275" r:id="rId17"/>
    <p:sldId id="276" r:id="rId18"/>
    <p:sldId id="265" r:id="rId19"/>
    <p:sldId id="270" r:id="rId20"/>
    <p:sldId id="290" r:id="rId21"/>
    <p:sldId id="299" r:id="rId22"/>
    <p:sldId id="300" r:id="rId23"/>
    <p:sldId id="272" r:id="rId24"/>
    <p:sldId id="301" r:id="rId25"/>
    <p:sldId id="307" r:id="rId26"/>
    <p:sldId id="310" r:id="rId27"/>
    <p:sldId id="309" r:id="rId28"/>
    <p:sldId id="308" r:id="rId29"/>
    <p:sldId id="305" r:id="rId30"/>
    <p:sldId id="304" r:id="rId31"/>
    <p:sldId id="314" r:id="rId32"/>
    <p:sldId id="313" r:id="rId33"/>
    <p:sldId id="312" r:id="rId34"/>
    <p:sldId id="315" r:id="rId35"/>
    <p:sldId id="311" r:id="rId36"/>
    <p:sldId id="316" r:id="rId37"/>
    <p:sldId id="283" r:id="rId38"/>
    <p:sldId id="282" r:id="rId39"/>
    <p:sldId id="281" r:id="rId40"/>
    <p:sldId id="317" r:id="rId41"/>
    <p:sldId id="318" r:id="rId42"/>
    <p:sldId id="322" r:id="rId43"/>
    <p:sldId id="319" r:id="rId44"/>
    <p:sldId id="320" r:id="rId45"/>
    <p:sldId id="321" r:id="rId46"/>
    <p:sldId id="273" r:id="rId47"/>
    <p:sldId id="287" r:id="rId48"/>
    <p:sldId id="286" r:id="rId49"/>
    <p:sldId id="291" r:id="rId50"/>
    <p:sldId id="289" r:id="rId51"/>
    <p:sldId id="292" r:id="rId52"/>
    <p:sldId id="277" r:id="rId53"/>
    <p:sldId id="278" r:id="rId54"/>
    <p:sldId id="285" r:id="rId55"/>
    <p:sldId id="288" r:id="rId56"/>
    <p:sldId id="302" r:id="rId57"/>
    <p:sldId id="30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4.951"/>
    </inkml:context>
    <inkml:brush xml:id="br0">
      <inkml:brushProperty name="width" value="0.05" units="cm"/>
      <inkml:brushProperty name="height" value="0.05" units="cm"/>
      <inkml:brushProperty name="color" value="#E71224"/>
    </inkml:brush>
  </inkml:definitions>
  <inkml:trace contextRef="#ctx0" brushRef="#br0">1 3196 24575,'602'-2'0,"816"9"0,-615 37 0,-19 0 0,658-42-846,-1017-35 846,-345 21 0,0-3 0,-1-3 0,89-34 0,-145 44 30,-1-2 1,0 0 0,-1-1 0,0-2 0,0 0 0,-2-1 0,22-19 0,-30 21 7,0 1 0,0-2 0,-1 1 0,-1-1 1,0-1-1,-1 0 0,-1 0 0,0-1 1,-1 1-1,0-2 0,5-25 0,-1-7 14,-3-1-1,2-93 1,-16-103-77,5 195 36,0 16-11,0 0 0,-2 0 0,-2 0 0,-1 1 0,-2 0 0,-1 0 0,-1 1 0,-2 1 0,-1 0 0,-1 0 0,-2 2 0,-36-49 0,-192-194 0,143 164 0,43 49 0,-2 3 0,-3 3 0,-137-89 0,-140-80 0,-516-300 0,852 519 0,-749-359 0,659 314-1365,74 36-5461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5.545"/>
    </inkml:context>
    <inkml:brush xml:id="br0">
      <inkml:brushProperty name="width" value="0.05" units="cm"/>
      <inkml:brushProperty name="height" value="0.05" units="cm"/>
      <inkml:brushProperty name="color" value="#E71224"/>
    </inkml:brush>
  </inkml:definitions>
  <inkml:trace contextRef="#ctx0" brushRef="#br0">1 0 24575,'12'0'0,"18"0"0,19 0 0,15 0 0,13 0 0,14 0 0,9 0 0,16 0 0,18 0 0,3 0 0,-5 4 0,-8 2 0,-4-1 0,-15 0 0,-16-2 0,-19-1 0,-22-1-8191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7.655"/>
    </inkml:context>
    <inkml:brush xml:id="br0">
      <inkml:brushProperty name="width" value="0.05" units="cm"/>
      <inkml:brushProperty name="height" value="0.05" units="cm"/>
      <inkml:brushProperty name="color" value="#E71224"/>
    </inkml:brush>
  </inkml:definitions>
  <inkml:trace contextRef="#ctx0" brushRef="#br0">1 0 24575,'0'37'0,"2"0"0,2 0 0,1-1 0,2 1 0,1-1 0,2-1 0,2 0 0,17 38 0,112 179 0,-50-98 0,-80-136 0,-2 1 0,0 0 0,-2 0 0,0 0 0,0 1 0,-2 0 0,4 32 0,11 80-1365,-19-111-5461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42.099"/>
    </inkml:context>
    <inkml:brush xml:id="br0">
      <inkml:brushProperty name="width" value="0.05" units="cm"/>
      <inkml:brushProperty name="height" value="0.05" units="cm"/>
      <inkml:brushProperty name="color" value="#E71224"/>
    </inkml:brush>
  </inkml:definitions>
  <inkml:trace contextRef="#ctx0" brushRef="#br0">10559 0 24575,'-7749'0'0,"7651"5"0,1 5 0,-178 39 0,238-42 0,-1-3 0,-43 0 0,48-4 0,1 2 0,-1 2 0,-55 12 0,58-9 0,-1-2 0,1-1 0,-59 1 0,20-2 0,-38 8 0,-42 2 0,36-12 0,-277-4 0,332-2 0,-66-15 0,-20-2 0,47 17 0,60 5 0,-71-11 0,51 3-13,1 3 1,-1 3-1,-60 4 0,16 1-1301,68-3-5512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18-Nov-23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18-Nov-23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18-Nov-23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18-Nov-23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18-Nov-23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18-Nov-23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18-Nov-23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18-Nov-23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seevividly.com/info/Binocular_Vision/Visual_Skills/Stereopsis"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2.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xml"/></Relationships>
</file>

<file path=ppt/slides/_rels/slide27.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kickstarter.com/projects/opencv/opencv-ai-kit"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ZhenghaoFei/visual_odom/tree/master/calibr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docs.opencv.org/4.x/d9/db7/tutorial_py_table_of_contents_calib3d.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tackoverflow.com/questions/8146704/opencv-with-stereo-3d-reconstruction?rq=1" TargetMode="External"/><Relationship Id="rId2" Type="http://schemas.openxmlformats.org/officeDocument/2006/relationships/hyperlink" Target="http://docs.opencv.org/modules/calib3d/doc/camera_calibration_and_3d_reconstruction.html" TargetMode="External"/><Relationship Id="rId1" Type="http://schemas.openxmlformats.org/officeDocument/2006/relationships/slideLayout" Target="../slideLayouts/slideLayout2.xml"/><Relationship Id="rId5" Type="http://schemas.openxmlformats.org/officeDocument/2006/relationships/hyperlink" Target="http://www.intorobotics.com/fundamental-guide-for-stereo-vision-cameras-in-robotics-tutorials-and-resources/" TargetMode="External"/><Relationship Id="rId4" Type="http://schemas.openxmlformats.org/officeDocument/2006/relationships/hyperlink" Target="https://stackoverflow.com/questions/5794311/opencv-3d-reconstruction-using-shipped-images-and-examples?rq=1"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tackoverflow.com/questions/64685185/is-there-a-way-to-generate-real-time-depthmap-from-single-camera-video-in-python" TargetMode="External"/><Relationship Id="rId7" Type="http://schemas.openxmlformats.org/officeDocument/2006/relationships/hyperlink" Target="https://cvg.cit.tum.de/research/vslam/lsdslam?redirect=1" TargetMode="External"/><Relationship Id="rId2" Type="http://schemas.openxmlformats.org/officeDocument/2006/relationships/hyperlink" Target="https://docs.opencv.org/2.4/modules/calib3d/doc/camera_calibration_and_3d_reconstruction.html" TargetMode="External"/><Relationship Id="rId1" Type="http://schemas.openxmlformats.org/officeDocument/2006/relationships/slideLayout" Target="../slideLayouts/slideLayout2.xml"/><Relationship Id="rId6" Type="http://schemas.openxmlformats.org/officeDocument/2006/relationships/hyperlink" Target="https://baptistehudyma.github.io/en/post/monocular_depth_map/" TargetMode="External"/><Relationship Id="rId5" Type="http://schemas.openxmlformats.org/officeDocument/2006/relationships/hyperlink" Target="https://github.com/EveryWhereLab/camera-calibration-using-opencv-python" TargetMode="External"/><Relationship Id="rId4" Type="http://schemas.openxmlformats.org/officeDocument/2006/relationships/hyperlink" Target="https://docs.opencv.org/3.4/da/d0d/tutorial_camera_calibration_pattern.htm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gilscvblog.com/2014/05/15/an-easy-and-practical-guide-to-3d-reconstruc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7" name="TextBox 6">
            <a:extLst>
              <a:ext uri="{FF2B5EF4-FFF2-40B4-BE49-F238E27FC236}">
                <a16:creationId xmlns:a16="http://schemas.microsoft.com/office/drawing/2014/main" id="{4B8623BA-BEB6-1FDB-C376-49D73D325508}"/>
              </a:ext>
            </a:extLst>
          </p:cNvPr>
          <p:cNvSpPr txBox="1"/>
          <p:nvPr/>
        </p:nvSpPr>
        <p:spPr>
          <a:xfrm>
            <a:off x="2492406" y="3790739"/>
            <a:ext cx="6103398" cy="954107"/>
          </a:xfrm>
          <a:prstGeom prst="rect">
            <a:avLst/>
          </a:prstGeom>
          <a:noFill/>
        </p:spPr>
        <p:txBody>
          <a:bodyPr wrap="square">
            <a:spAutoFit/>
          </a:bodyPr>
          <a:lstStyle/>
          <a:p>
            <a:r>
              <a:rPr lang="en-US" sz="2000" b="1" dirty="0"/>
              <a:t>Computer vision</a:t>
            </a:r>
          </a:p>
          <a:p>
            <a:r>
              <a:rPr lang="en-US" sz="1800" dirty="0"/>
              <a:t>Guided by: Dr. Sabri</a:t>
            </a:r>
          </a:p>
          <a:p>
            <a:r>
              <a:rPr lang="en-US" sz="1800" dirty="0" err="1"/>
              <a:t>Presentor</a:t>
            </a:r>
            <a:r>
              <a:rPr lang="en-US" sz="1800" dirty="0"/>
              <a:t>: Heydar Mahmoodi</a:t>
            </a:r>
          </a:p>
        </p:txBody>
      </p:sp>
    </p:spTree>
    <p:extLst>
      <p:ext uri="{BB962C8B-B14F-4D97-AF65-F5344CB8AC3E}">
        <p14:creationId xmlns:p14="http://schemas.microsoft.com/office/powerpoint/2010/main" val="4133972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9C65-1D94-2280-F3D5-94DC6E521165}"/>
              </a:ext>
            </a:extLst>
          </p:cNvPr>
          <p:cNvSpPr>
            <a:spLocks noGrp="1"/>
          </p:cNvSpPr>
          <p:nvPr>
            <p:ph type="title"/>
          </p:nvPr>
        </p:nvSpPr>
        <p:spPr/>
        <p:txBody>
          <a:bodyPr/>
          <a:lstStyle/>
          <a:p>
            <a:r>
              <a:rPr lang="en-US" b="1" i="0" dirty="0">
                <a:effectLst/>
                <a:latin typeface="Söhne"/>
              </a:rPr>
              <a:t>Shape from Sound (CONT…)</a:t>
            </a:r>
            <a:endParaRPr lang="en-US" dirty="0"/>
          </a:p>
        </p:txBody>
      </p:sp>
      <p:pic>
        <p:nvPicPr>
          <p:cNvPr id="4" name="tz-professional-personal-bathymetric-generator">
            <a:hlinkClick r:id="" action="ppaction://media"/>
            <a:extLst>
              <a:ext uri="{FF2B5EF4-FFF2-40B4-BE49-F238E27FC236}">
                <a16:creationId xmlns:a16="http://schemas.microsoft.com/office/drawing/2014/main" id="{0CA23F6A-8168-D3D4-F94F-57F1A926C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743" y="1898144"/>
            <a:ext cx="8600514" cy="4837789"/>
          </a:xfrm>
          <a:prstGeom prst="rect">
            <a:avLst/>
          </a:prstGeom>
        </p:spPr>
      </p:pic>
    </p:spTree>
    <p:extLst>
      <p:ext uri="{BB962C8B-B14F-4D97-AF65-F5344CB8AC3E}">
        <p14:creationId xmlns:p14="http://schemas.microsoft.com/office/powerpoint/2010/main" val="3833302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CC70-BBB2-EAF5-3B2B-972AAB4028C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D1F238E-C14D-CC96-7775-1C3B1C59C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178" y="1958080"/>
            <a:ext cx="8371643" cy="4522619"/>
          </a:xfrm>
          <a:prstGeom prst="rect">
            <a:avLst/>
          </a:prstGeom>
        </p:spPr>
      </p:pic>
    </p:spTree>
    <p:extLst>
      <p:ext uri="{BB962C8B-B14F-4D97-AF65-F5344CB8AC3E}">
        <p14:creationId xmlns:p14="http://schemas.microsoft.com/office/powerpoint/2010/main" val="209961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730" y="2840224"/>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46" y="300215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001" y="2811385"/>
            <a:ext cx="6105617" cy="219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541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011" y="3741038"/>
            <a:ext cx="534630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 </a:t>
            </a:r>
            <a:r>
              <a:rPr lang="en-US" dirty="0" err="1">
                <a:solidFill>
                  <a:srgbClr val="374151"/>
                </a:solidFill>
                <a:latin typeface="Söhne"/>
                <a:hlinkClick r:id="rId2"/>
              </a:rPr>
              <a:t>HLink</a:t>
            </a: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3"/>
          <a:stretch>
            <a:fillRect/>
          </a:stretch>
        </p:blipFill>
        <p:spPr>
          <a:xfrm>
            <a:off x="7433361" y="2770004"/>
            <a:ext cx="4236487" cy="3283477"/>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406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168" y="3314911"/>
            <a:ext cx="4090948" cy="28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980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a:xfrm>
            <a:off x="1449217" y="1910694"/>
            <a:ext cx="4645152" cy="4035768"/>
          </a:xfrm>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3841919"/>
          </a:xfrm>
        </p:spPr>
        <p:txBody>
          <a:bodyPr>
            <a:noAutofit/>
          </a:bodyPr>
          <a:lstStyle/>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Applications of Shape from X</a:t>
            </a:r>
          </a:p>
          <a:p>
            <a:r>
              <a:rPr lang="en-US" b="0" i="0" dirty="0">
                <a:solidFill>
                  <a:srgbClr val="374151"/>
                </a:solidFill>
                <a:effectLst/>
                <a:latin typeface="Söhne"/>
              </a:rPr>
              <a:t>Important algorithms</a:t>
            </a:r>
          </a:p>
          <a:p>
            <a:pPr lvl="1"/>
            <a:r>
              <a:rPr lang="en-US" dirty="0">
                <a:solidFill>
                  <a:srgbClr val="374151"/>
                </a:solidFill>
                <a:latin typeface="Söhne"/>
              </a:rPr>
              <a:t>Mono &amp; Stereo</a:t>
            </a:r>
          </a:p>
          <a:p>
            <a:r>
              <a:rPr lang="en-US" b="0" i="0" dirty="0">
                <a:solidFill>
                  <a:srgbClr val="374151"/>
                </a:solidFill>
                <a:effectLst/>
                <a:latin typeface="Söhne"/>
              </a:rPr>
              <a:t>More info, Conclusion, Q&amp;A</a:t>
            </a:r>
          </a:p>
        </p:txBody>
      </p:sp>
    </p:spTree>
    <p:extLst>
      <p:ext uri="{BB962C8B-B14F-4D97-AF65-F5344CB8AC3E}">
        <p14:creationId xmlns:p14="http://schemas.microsoft.com/office/powerpoint/2010/main" val="143973117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B1E-698E-0B95-DA2A-9EA4F29BA47D}"/>
              </a:ext>
            </a:extLst>
          </p:cNvPr>
          <p:cNvSpPr>
            <a:spLocks noGrp="1"/>
          </p:cNvSpPr>
          <p:nvPr>
            <p:ph type="title"/>
          </p:nvPr>
        </p:nvSpPr>
        <p:spPr/>
        <p:txBody>
          <a:bodyPr/>
          <a:lstStyle/>
          <a:p>
            <a:r>
              <a:rPr lang="en-US" dirty="0"/>
              <a:t>Stereo Idea</a:t>
            </a:r>
          </a:p>
        </p:txBody>
      </p:sp>
      <p:pic>
        <p:nvPicPr>
          <p:cNvPr id="2050" name="Picture 2" descr="Objects Detection and Tracking Using Points Cloud Reconstructed from Linear Stereo  Vision | IntechOpen">
            <a:extLst>
              <a:ext uri="{FF2B5EF4-FFF2-40B4-BE49-F238E27FC236}">
                <a16:creationId xmlns:a16="http://schemas.microsoft.com/office/drawing/2014/main" id="{6574CCB3-61F3-1AFB-4866-3BB5EB48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73876"/>
            <a:ext cx="4213194" cy="3979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Stereo Vision System with Rotated Structured Light Patterns and  Two-Step Denoising Process for Improved Spatial Resolution - ScienceDirect">
            <a:extLst>
              <a:ext uri="{FF2B5EF4-FFF2-40B4-BE49-F238E27FC236}">
                <a16:creationId xmlns:a16="http://schemas.microsoft.com/office/drawing/2014/main" id="{273D69DA-B6D4-73C2-B246-484EE1F9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14" y="2222692"/>
            <a:ext cx="6022979" cy="368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808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6788-1EF4-7B06-988A-A966616AE211}"/>
              </a:ext>
            </a:extLst>
          </p:cNvPr>
          <p:cNvSpPr>
            <a:spLocks noGrp="1"/>
          </p:cNvSpPr>
          <p:nvPr>
            <p:ph type="title"/>
          </p:nvPr>
        </p:nvSpPr>
        <p:spPr/>
        <p:txBody>
          <a:bodyPr>
            <a:normAutofit/>
          </a:bodyPr>
          <a:lstStyle/>
          <a:p>
            <a:pPr algn="l"/>
            <a:r>
              <a:rPr lang="en-US" b="1" dirty="0" err="1">
                <a:solidFill>
                  <a:srgbClr val="000000"/>
                </a:solidFill>
                <a:effectLst/>
                <a:latin typeface="Roboto" panose="02000000000000000000" pitchFamily="2" charset="0"/>
              </a:rPr>
              <a:t>Epipolar</a:t>
            </a:r>
            <a:r>
              <a:rPr lang="en-US" b="1" dirty="0">
                <a:solidFill>
                  <a:srgbClr val="000000"/>
                </a:solidFill>
                <a:effectLst/>
                <a:latin typeface="Roboto" panose="02000000000000000000" pitchFamily="2" charset="0"/>
              </a:rPr>
              <a:t> Idea</a:t>
            </a:r>
            <a:br>
              <a:rPr lang="en-US" b="1" dirty="0">
                <a:solidFill>
                  <a:srgbClr val="000000"/>
                </a:solidFill>
                <a:effectLst/>
                <a:latin typeface="Roboto" panose="02000000000000000000" pitchFamily="2" charset="0"/>
              </a:rPr>
            </a:br>
            <a:endParaRPr lang="en-US" dirty="0"/>
          </a:p>
        </p:txBody>
      </p:sp>
      <p:pic>
        <p:nvPicPr>
          <p:cNvPr id="4" name="Picture 6">
            <a:extLst>
              <a:ext uri="{FF2B5EF4-FFF2-40B4-BE49-F238E27FC236}">
                <a16:creationId xmlns:a16="http://schemas.microsoft.com/office/drawing/2014/main" id="{67272B51-1ECF-98A6-DC92-B753FA2E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95824"/>
            <a:ext cx="9188865" cy="37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09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A16F1F6-1A30-321F-1DF7-C7795B307B09}"/>
              </a:ext>
            </a:extLst>
          </p:cNvPr>
          <p:cNvGraphicFramePr>
            <a:graphicFrameLocks noGrp="1"/>
          </p:cNvGraphicFramePr>
          <p:nvPr/>
        </p:nvGraphicFramePr>
        <p:xfrm>
          <a:off x="1197017" y="108738"/>
          <a:ext cx="10237424" cy="5972462"/>
        </p:xfrm>
        <a:graphic>
          <a:graphicData uri="http://schemas.openxmlformats.org/drawingml/2006/table">
            <a:tbl>
              <a:tblPr firstRow="1" firstCol="1" bandRow="1">
                <a:tableStyleId>{5C22544A-7EE6-4342-B048-85BDC9FD1C3A}</a:tableStyleId>
              </a:tblPr>
              <a:tblGrid>
                <a:gridCol w="2559356">
                  <a:extLst>
                    <a:ext uri="{9D8B030D-6E8A-4147-A177-3AD203B41FA5}">
                      <a16:colId xmlns:a16="http://schemas.microsoft.com/office/drawing/2014/main" val="1954565951"/>
                    </a:ext>
                  </a:extLst>
                </a:gridCol>
                <a:gridCol w="2559356">
                  <a:extLst>
                    <a:ext uri="{9D8B030D-6E8A-4147-A177-3AD203B41FA5}">
                      <a16:colId xmlns:a16="http://schemas.microsoft.com/office/drawing/2014/main" val="523605144"/>
                    </a:ext>
                  </a:extLst>
                </a:gridCol>
                <a:gridCol w="2559356">
                  <a:extLst>
                    <a:ext uri="{9D8B030D-6E8A-4147-A177-3AD203B41FA5}">
                      <a16:colId xmlns:a16="http://schemas.microsoft.com/office/drawing/2014/main" val="582549877"/>
                    </a:ext>
                  </a:extLst>
                </a:gridCol>
                <a:gridCol w="2559356">
                  <a:extLst>
                    <a:ext uri="{9D8B030D-6E8A-4147-A177-3AD203B41FA5}">
                      <a16:colId xmlns:a16="http://schemas.microsoft.com/office/drawing/2014/main" val="377454375"/>
                    </a:ext>
                  </a:extLst>
                </a:gridCol>
              </a:tblGrid>
              <a:tr h="257326">
                <a:tc>
                  <a:txBody>
                    <a:bodyPr/>
                    <a:lstStyle/>
                    <a:p>
                      <a:pPr marL="0" marR="0" algn="ctr">
                        <a:lnSpc>
                          <a:spcPct val="107000"/>
                        </a:lnSpc>
                        <a:spcBef>
                          <a:spcPts val="0"/>
                        </a:spcBef>
                        <a:spcAft>
                          <a:spcPts val="0"/>
                        </a:spcAft>
                      </a:pPr>
                      <a:r>
                        <a:rPr lang="en-US" sz="1400" b="1" kern="0">
                          <a:effectLst/>
                        </a:rPr>
                        <a:t>Method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Pros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Cons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Applications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62547464"/>
                  </a:ext>
                </a:extLst>
              </a:tr>
              <a:tr h="500700">
                <a:tc>
                  <a:txBody>
                    <a:bodyPr/>
                    <a:lstStyle/>
                    <a:p>
                      <a:pPr marL="0" marR="0">
                        <a:lnSpc>
                          <a:spcPct val="107000"/>
                        </a:lnSpc>
                        <a:spcBef>
                          <a:spcPts val="0"/>
                        </a:spcBef>
                        <a:spcAft>
                          <a:spcPts val="0"/>
                        </a:spcAft>
                      </a:pPr>
                      <a:r>
                        <a:rPr lang="en-US" sz="1400" b="1" kern="0">
                          <a:effectLst/>
                        </a:rPr>
                        <a:t>Shape from Shading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with single images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Sensitivity to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Robotics, surface inspection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307471379"/>
                  </a:ext>
                </a:extLst>
              </a:tr>
              <a:tr h="500700">
                <a:tc>
                  <a:txBody>
                    <a:bodyPr/>
                    <a:lstStyle/>
                    <a:p>
                      <a:pPr marL="0" marR="0">
                        <a:lnSpc>
                          <a:spcPct val="107000"/>
                        </a:lnSpc>
                        <a:spcBef>
                          <a:spcPts val="0"/>
                        </a:spcBef>
                        <a:spcAft>
                          <a:spcPts val="0"/>
                        </a:spcAft>
                      </a:pPr>
                      <a:r>
                        <a:rPr lang="en-US" sz="1400" b="1" kern="0">
                          <a:effectLst/>
                        </a:rPr>
                        <a:t>Shape from Motion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Can work in dynamic scenes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moving objects or camera</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Motion tracking, 3D reconstruction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21876799"/>
                  </a:ext>
                </a:extLst>
              </a:tr>
              <a:tr h="500700">
                <a:tc>
                  <a:txBody>
                    <a:bodyPr/>
                    <a:lstStyle/>
                    <a:p>
                      <a:pPr marL="0" marR="0">
                        <a:lnSpc>
                          <a:spcPct val="107000"/>
                        </a:lnSpc>
                        <a:spcBef>
                          <a:spcPts val="0"/>
                        </a:spcBef>
                        <a:spcAft>
                          <a:spcPts val="0"/>
                        </a:spcAft>
                      </a:pPr>
                      <a:r>
                        <a:rPr lang="en-US" sz="1400" b="1" kern="0">
                          <a:effectLst/>
                        </a:rPr>
                        <a:t>Shape from Texture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Works well with textured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Limited applicability on uniform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surface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066593133"/>
                  </a:ext>
                </a:extLst>
              </a:tr>
              <a:tr h="500700">
                <a:tc>
                  <a:txBody>
                    <a:bodyPr/>
                    <a:lstStyle/>
                    <a:p>
                      <a:pPr marL="0" marR="0">
                        <a:lnSpc>
                          <a:spcPct val="107000"/>
                        </a:lnSpc>
                        <a:spcBef>
                          <a:spcPts val="0"/>
                        </a:spcBef>
                        <a:spcAft>
                          <a:spcPts val="0"/>
                        </a:spcAft>
                      </a:pPr>
                      <a:r>
                        <a:rPr lang="en-US" sz="1400" b="1" kern="0">
                          <a:effectLst/>
                        </a:rPr>
                        <a:t>Shape from Contour</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Extracts detailed object boundaries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Sensitive to noise and occlusions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edge detection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49579943"/>
                  </a:ext>
                </a:extLst>
              </a:tr>
              <a:tr h="708136">
                <a:tc>
                  <a:txBody>
                    <a:bodyPr/>
                    <a:lstStyle/>
                    <a:p>
                      <a:pPr marL="0" marR="0">
                        <a:lnSpc>
                          <a:spcPct val="107000"/>
                        </a:lnSpc>
                        <a:spcBef>
                          <a:spcPts val="0"/>
                        </a:spcBef>
                        <a:spcAft>
                          <a:spcPts val="0"/>
                        </a:spcAft>
                      </a:pPr>
                      <a:r>
                        <a:rPr lang="en-US" sz="1400" b="1" kern="0" dirty="0">
                          <a:effectLst/>
                        </a:rPr>
                        <a:t>Shape from Focus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multiple images with different focus settings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Microscopy,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23883066"/>
                  </a:ext>
                </a:extLst>
              </a:tr>
              <a:tr h="500700">
                <a:tc>
                  <a:txBody>
                    <a:bodyPr/>
                    <a:lstStyle/>
                    <a:p>
                      <a:pPr marL="0" marR="0">
                        <a:lnSpc>
                          <a:spcPct val="107000"/>
                        </a:lnSpc>
                        <a:spcBef>
                          <a:spcPts val="0"/>
                        </a:spcBef>
                        <a:spcAft>
                          <a:spcPts val="0"/>
                        </a:spcAft>
                      </a:pPr>
                      <a:r>
                        <a:rPr lang="en-US" sz="1400" b="1" kern="0">
                          <a:effectLst/>
                        </a:rPr>
                        <a:t>Shape from Stereopsis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Provides accurate depth information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calibration and known camera parameters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3D modeling, depth perception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762301575"/>
                  </a:ext>
                </a:extLst>
              </a:tr>
              <a:tr h="500700">
                <a:tc>
                  <a:txBody>
                    <a:bodyPr/>
                    <a:lstStyle/>
                    <a:p>
                      <a:pPr marL="0" marR="0">
                        <a:lnSpc>
                          <a:spcPct val="107000"/>
                        </a:lnSpc>
                        <a:spcBef>
                          <a:spcPts val="0"/>
                        </a:spcBef>
                        <a:spcAft>
                          <a:spcPts val="0"/>
                        </a:spcAft>
                      </a:pPr>
                      <a:r>
                        <a:rPr lang="en-US" sz="1400" b="1" kern="0">
                          <a:effectLst/>
                        </a:rPr>
                        <a:t>Shape from Reflection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Infers shape from specularities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applicability on non-reflective surfaces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Surface quality inspection,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885428629"/>
                  </a:ext>
                </a:extLst>
              </a:tr>
              <a:tr h="500700">
                <a:tc>
                  <a:txBody>
                    <a:bodyPr/>
                    <a:lstStyle/>
                    <a:p>
                      <a:pPr marL="0" marR="0">
                        <a:lnSpc>
                          <a:spcPct val="107000"/>
                        </a:lnSpc>
                        <a:spcBef>
                          <a:spcPts val="0"/>
                        </a:spcBef>
                        <a:spcAft>
                          <a:spcPts val="0"/>
                        </a:spcAft>
                      </a:pPr>
                      <a:r>
                        <a:rPr lang="en-US" sz="1400" b="1" kern="0">
                          <a:effectLst/>
                        </a:rPr>
                        <a:t>Shape from Infrared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in low-light or dark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details about surface characteristics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Night vision, surveillance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84982563"/>
                  </a:ext>
                </a:extLst>
              </a:tr>
              <a:tr h="500700">
                <a:tc>
                  <a:txBody>
                    <a:bodyPr/>
                    <a:lstStyle/>
                    <a:p>
                      <a:pPr marL="0" marR="0">
                        <a:lnSpc>
                          <a:spcPct val="107000"/>
                        </a:lnSpc>
                        <a:spcBef>
                          <a:spcPts val="0"/>
                        </a:spcBef>
                        <a:spcAft>
                          <a:spcPts val="0"/>
                        </a:spcAft>
                      </a:pPr>
                      <a:r>
                        <a:rPr lang="en-US" sz="1400" b="1" kern="0">
                          <a:effectLst/>
                        </a:rPr>
                        <a:t>Shape from Sound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Penetrates through obstacles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accuracy in complex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Echolocation, underwater mapping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946701300"/>
                  </a:ext>
                </a:extLst>
              </a:tr>
              <a:tr h="500700">
                <a:tc>
                  <a:txBody>
                    <a:bodyPr/>
                    <a:lstStyle/>
                    <a:p>
                      <a:pPr marL="0" marR="0">
                        <a:lnSpc>
                          <a:spcPct val="107000"/>
                        </a:lnSpc>
                        <a:spcBef>
                          <a:spcPts val="0"/>
                        </a:spcBef>
                        <a:spcAft>
                          <a:spcPts val="0"/>
                        </a:spcAft>
                      </a:pPr>
                      <a:r>
                        <a:rPr lang="en-US" sz="1400" b="1" kern="0">
                          <a:effectLst/>
                        </a:rPr>
                        <a:t>Shape from X-ray/CT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Reveals internal structure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Radiation exposure, specialized equipment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Medical imaging,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983142721"/>
                  </a:ext>
                </a:extLst>
              </a:tr>
              <a:tr h="500700">
                <a:tc>
                  <a:txBody>
                    <a:bodyPr/>
                    <a:lstStyle/>
                    <a:p>
                      <a:pPr marL="0" marR="0">
                        <a:lnSpc>
                          <a:spcPct val="107000"/>
                        </a:lnSpc>
                        <a:spcBef>
                          <a:spcPts val="0"/>
                        </a:spcBef>
                        <a:spcAft>
                          <a:spcPts val="0"/>
                        </a:spcAft>
                      </a:pPr>
                      <a:r>
                        <a:rPr lang="en-US" sz="1400" b="1" kern="0">
                          <a:effectLst/>
                        </a:rPr>
                        <a:t>Photometric Stereo</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surface normal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controlled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Surface inspection, facial recognition</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423488393"/>
                  </a:ext>
                </a:extLst>
              </a:tr>
            </a:tbl>
          </a:graphicData>
        </a:graphic>
      </p:graphicFrame>
    </p:spTree>
    <p:extLst>
      <p:ext uri="{BB962C8B-B14F-4D97-AF65-F5344CB8AC3E}">
        <p14:creationId xmlns:p14="http://schemas.microsoft.com/office/powerpoint/2010/main" val="327151571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normAutofit fontScale="92500" lnSpcReduction="20000"/>
          </a:bodyPr>
          <a:lstStyle/>
          <a:p>
            <a:r>
              <a:rPr lang="en-US" b="0" i="0" dirty="0">
                <a:solidFill>
                  <a:srgbClr val="374151"/>
                </a:solidFill>
                <a:effectLst/>
                <a:latin typeface="Söhne"/>
              </a:rPr>
              <a:t>Autopilot (</a:t>
            </a:r>
            <a:r>
              <a:rPr lang="en-US" b="0" i="0" dirty="0" err="1">
                <a:solidFill>
                  <a:srgbClr val="374151"/>
                </a:solidFill>
                <a:effectLst/>
                <a:latin typeface="Söhne"/>
              </a:rPr>
              <a:t>i.e:Tesla</a:t>
            </a:r>
            <a:r>
              <a:rPr lang="en-US" b="0" i="0" dirty="0">
                <a:solidFill>
                  <a:srgbClr val="374151"/>
                </a:solidFill>
                <a:effectLst/>
                <a:latin typeface="Söhne"/>
              </a:rPr>
              <a:t> cars)</a:t>
            </a:r>
          </a:p>
          <a:p>
            <a:r>
              <a:rPr lang="en-US" b="0" i="0" dirty="0">
                <a:solidFill>
                  <a:srgbClr val="374151"/>
                </a:solidFill>
                <a:effectLst/>
                <a:latin typeface="Söhne"/>
              </a:rPr>
              <a:t>Sonars 3d reconstruction (</a:t>
            </a:r>
            <a:r>
              <a:rPr lang="en-US" b="0" i="0" dirty="0" err="1">
                <a:solidFill>
                  <a:srgbClr val="374151"/>
                </a:solidFill>
                <a:effectLst/>
                <a:latin typeface="Söhne"/>
              </a:rPr>
              <a:t>i.e</a:t>
            </a:r>
            <a:r>
              <a:rPr lang="en-US" b="0" i="0" dirty="0">
                <a:solidFill>
                  <a:srgbClr val="374151"/>
                </a:solidFill>
                <a:effectLst/>
                <a:latin typeface="Söhne"/>
              </a:rPr>
              <a:t>: fishing </a:t>
            </a:r>
            <a:r>
              <a:rPr lang="en-US" b="0" i="0" dirty="0" err="1">
                <a:solidFill>
                  <a:srgbClr val="374151"/>
                </a:solidFill>
                <a:effectLst/>
                <a:latin typeface="Söhne"/>
              </a:rPr>
              <a:t>bussinness</a:t>
            </a:r>
            <a:r>
              <a:rPr lang="en-US" dirty="0">
                <a:solidFill>
                  <a:srgbClr val="374151"/>
                </a:solidFill>
                <a:latin typeface="Söhne"/>
              </a:rPr>
              <a:t>)</a:t>
            </a:r>
            <a:endParaRPr lang="en-US" b="0" i="0" dirty="0">
              <a:solidFill>
                <a:srgbClr val="374151"/>
              </a:solidFill>
              <a:effectLst/>
              <a:latin typeface="Söhne"/>
            </a:endParaRPr>
          </a:p>
          <a:p>
            <a:r>
              <a:rPr lang="en-US" dirty="0">
                <a:solidFill>
                  <a:srgbClr val="374151"/>
                </a:solidFill>
                <a:latin typeface="Söhne"/>
              </a:rPr>
              <a:t>AR/VR , AR Games</a:t>
            </a:r>
          </a:p>
          <a:p>
            <a:r>
              <a:rPr lang="en-US" b="0" i="0" dirty="0">
                <a:solidFill>
                  <a:srgbClr val="202124"/>
                </a:solidFill>
                <a:effectLst/>
                <a:latin typeface="Google Sans"/>
              </a:rPr>
              <a:t>Metaverse</a:t>
            </a:r>
          </a:p>
          <a:p>
            <a:r>
              <a:rPr lang="en-US" dirty="0">
                <a:solidFill>
                  <a:srgbClr val="202124"/>
                </a:solidFill>
                <a:latin typeface="Google Sans"/>
              </a:rPr>
              <a:t>Google earth</a:t>
            </a:r>
          </a:p>
          <a:p>
            <a:r>
              <a:rPr lang="en-US" b="0" i="0" dirty="0">
                <a:solidFill>
                  <a:srgbClr val="202124"/>
                </a:solidFill>
                <a:effectLst/>
                <a:latin typeface="Google Sans"/>
              </a:rPr>
              <a:t>Automated guided vehicle</a:t>
            </a:r>
          </a:p>
          <a:p>
            <a:r>
              <a:rPr lang="en-US" b="0" i="0" dirty="0">
                <a:solidFill>
                  <a:srgbClr val="0F0F0F"/>
                </a:solidFill>
                <a:effectLst/>
                <a:latin typeface="Söhne"/>
              </a:rPr>
              <a:t>Medical Diagnosis</a:t>
            </a:r>
          </a:p>
          <a:p>
            <a:r>
              <a:rPr lang="en-US" dirty="0" err="1">
                <a:solidFill>
                  <a:srgbClr val="0F0F0F"/>
                </a:solidFill>
                <a:latin typeface="Söhne"/>
              </a:rPr>
              <a:t>etc</a:t>
            </a:r>
            <a:endParaRPr lang="en-US" b="0" i="0" dirty="0">
              <a:solidFill>
                <a:srgbClr val="202124"/>
              </a:solidFill>
              <a:effectLst/>
              <a:latin typeface="Google Sans"/>
            </a:endParaRPr>
          </a:p>
          <a:p>
            <a:endParaRPr lang="en-US" b="0" i="0" dirty="0">
              <a:solidFill>
                <a:srgbClr val="202124"/>
              </a:solidFill>
              <a:effectLst/>
              <a:latin typeface="Google Sans"/>
            </a:endParaRPr>
          </a:p>
        </p:txBody>
      </p:sp>
      <p:pic>
        <p:nvPicPr>
          <p:cNvPr id="4" name="Picture 2" descr="alt text">
            <a:extLst>
              <a:ext uri="{FF2B5EF4-FFF2-40B4-BE49-F238E27FC236}">
                <a16:creationId xmlns:a16="http://schemas.microsoft.com/office/drawing/2014/main" id="{51369C9E-E51A-1F5E-E6E9-74D24E2F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09" y="2894120"/>
            <a:ext cx="6101023" cy="323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366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E34B-5D3C-5CEF-4831-8A3B7EF58CD0}"/>
              </a:ext>
            </a:extLst>
          </p:cNvPr>
          <p:cNvSpPr>
            <a:spLocks noGrp="1"/>
          </p:cNvSpPr>
          <p:nvPr>
            <p:ph type="title"/>
          </p:nvPr>
        </p:nvSpPr>
        <p:spPr/>
        <p:txBody>
          <a:bodyPr/>
          <a:lstStyle/>
          <a:p>
            <a:r>
              <a:rPr lang="en-US" b="0" i="0" dirty="0">
                <a:solidFill>
                  <a:srgbClr val="202124"/>
                </a:solidFill>
                <a:effectLst/>
                <a:latin typeface="Google Sans"/>
              </a:rPr>
              <a:t>Estimation algorithms</a:t>
            </a:r>
            <a:endParaRPr lang="en-US" dirty="0"/>
          </a:p>
        </p:txBody>
      </p:sp>
      <p:sp>
        <p:nvSpPr>
          <p:cNvPr id="3" name="Content Placeholder 2">
            <a:extLst>
              <a:ext uri="{FF2B5EF4-FFF2-40B4-BE49-F238E27FC236}">
                <a16:creationId xmlns:a16="http://schemas.microsoft.com/office/drawing/2014/main" id="{91FBB38F-DC37-2CBB-C2C0-BE2E16D67DBF}"/>
              </a:ext>
            </a:extLst>
          </p:cNvPr>
          <p:cNvSpPr>
            <a:spLocks noGrp="1"/>
          </p:cNvSpPr>
          <p:nvPr>
            <p:ph idx="1"/>
          </p:nvPr>
        </p:nvSpPr>
        <p:spPr/>
        <p:txBody>
          <a:bodyPr/>
          <a:lstStyle/>
          <a:p>
            <a:r>
              <a:rPr lang="en-US" b="1" dirty="0"/>
              <a:t>Monocular Estimation</a:t>
            </a:r>
            <a:r>
              <a:rPr lang="en-US" dirty="0"/>
              <a:t>		</a:t>
            </a:r>
            <a:r>
              <a:rPr lang="en-US" dirty="0">
                <a:sym typeface="Wingdings" panose="05000000000000000000" pitchFamily="2" charset="2"/>
              </a:rPr>
              <a:t>  </a:t>
            </a:r>
            <a:r>
              <a:rPr lang="en-US" b="1" dirty="0">
                <a:sym typeface="Wingdings" panose="05000000000000000000" pitchFamily="2" charset="2"/>
              </a:rPr>
              <a:t>Single</a:t>
            </a:r>
            <a:r>
              <a:rPr lang="en-US" dirty="0">
                <a:sym typeface="Wingdings" panose="05000000000000000000" pitchFamily="2" charset="2"/>
              </a:rPr>
              <a:t> image</a:t>
            </a:r>
            <a:endParaRPr lang="en-US" dirty="0"/>
          </a:p>
          <a:p>
            <a:r>
              <a:rPr lang="en-US" b="1" dirty="0"/>
              <a:t>Stereo Estimation</a:t>
            </a:r>
            <a:r>
              <a:rPr lang="en-US" dirty="0"/>
              <a:t>			</a:t>
            </a:r>
            <a:r>
              <a:rPr lang="en-US" dirty="0">
                <a:sym typeface="Wingdings" panose="05000000000000000000" pitchFamily="2" charset="2"/>
              </a:rPr>
              <a:t>  </a:t>
            </a:r>
            <a:r>
              <a:rPr lang="en-US" b="1" dirty="0">
                <a:sym typeface="Wingdings" panose="05000000000000000000" pitchFamily="2" charset="2"/>
              </a:rPr>
              <a:t>multiple</a:t>
            </a:r>
            <a:r>
              <a:rPr lang="en-US" dirty="0">
                <a:sym typeface="Wingdings" panose="05000000000000000000" pitchFamily="2" charset="2"/>
              </a:rPr>
              <a:t> images</a:t>
            </a:r>
            <a:endParaRPr lang="en-US" dirty="0"/>
          </a:p>
        </p:txBody>
      </p:sp>
      <p:pic>
        <p:nvPicPr>
          <p:cNvPr id="7172" name="Picture 4" descr="Iris M + Stereo Vision - RDI Technologies">
            <a:extLst>
              <a:ext uri="{FF2B5EF4-FFF2-40B4-BE49-F238E27FC236}">
                <a16:creationId xmlns:a16="http://schemas.microsoft.com/office/drawing/2014/main" id="{A910F2C4-C225-159D-2120-EC15E4F3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38" y="2724563"/>
            <a:ext cx="5216847" cy="332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778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DAC9-9EA3-07FE-98F8-F5522DBAB28D}"/>
              </a:ext>
            </a:extLst>
          </p:cNvPr>
          <p:cNvSpPr>
            <a:spLocks noGrp="1"/>
          </p:cNvSpPr>
          <p:nvPr>
            <p:ph type="title"/>
          </p:nvPr>
        </p:nvSpPr>
        <p:spPr/>
        <p:txBody>
          <a:bodyPr/>
          <a:lstStyle/>
          <a:p>
            <a:r>
              <a:rPr lang="en-US" b="1" dirty="0"/>
              <a:t>Camera distortion</a:t>
            </a:r>
            <a:endParaRPr lang="en-US" dirty="0"/>
          </a:p>
        </p:txBody>
      </p:sp>
      <p:sp>
        <p:nvSpPr>
          <p:cNvPr id="3" name="Content Placeholder 2">
            <a:extLst>
              <a:ext uri="{FF2B5EF4-FFF2-40B4-BE49-F238E27FC236}">
                <a16:creationId xmlns:a16="http://schemas.microsoft.com/office/drawing/2014/main" id="{F82024C0-8C3A-28BF-4C0C-E8E5FF62B8D0}"/>
              </a:ext>
            </a:extLst>
          </p:cNvPr>
          <p:cNvSpPr>
            <a:spLocks noGrp="1"/>
          </p:cNvSpPr>
          <p:nvPr>
            <p:ph idx="1"/>
          </p:nvPr>
        </p:nvSpPr>
        <p:spPr>
          <a:xfrm>
            <a:off x="1451580" y="2015732"/>
            <a:ext cx="6689244" cy="3683732"/>
          </a:xfrm>
        </p:spPr>
        <p:txBody>
          <a:bodyPr>
            <a:normAutofit lnSpcReduction="10000"/>
          </a:bodyPr>
          <a:lstStyle/>
          <a:p>
            <a:r>
              <a:rPr lang="en-US" dirty="0"/>
              <a:t>All cameras has some </a:t>
            </a:r>
            <a:r>
              <a:rPr lang="en-US" b="1" dirty="0"/>
              <a:t>distortion</a:t>
            </a:r>
            <a:r>
              <a:rPr lang="en-US" dirty="0"/>
              <a:t> , so we can find these distortion by some methods or patterns.</a:t>
            </a:r>
          </a:p>
          <a:p>
            <a:r>
              <a:rPr lang="en-US" dirty="0"/>
              <a:t>We should assume some parameters for each camera! That does not just depend on the </a:t>
            </a:r>
            <a:r>
              <a:rPr lang="en-US" b="1" dirty="0"/>
              <a:t>type of camera</a:t>
            </a:r>
            <a:r>
              <a:rPr lang="en-US" dirty="0"/>
              <a:t>; it can also be caused by a </a:t>
            </a:r>
            <a:r>
              <a:rPr lang="en-US" b="1" dirty="0"/>
              <a:t>so-long time using a camera </a:t>
            </a:r>
            <a:r>
              <a:rPr lang="en-US" dirty="0"/>
              <a:t>or </a:t>
            </a:r>
            <a:r>
              <a:rPr lang="en-US" b="1" dirty="0"/>
              <a:t>noise that was not present from the start</a:t>
            </a:r>
            <a:r>
              <a:rPr lang="en-US" dirty="0"/>
              <a:t>.</a:t>
            </a:r>
          </a:p>
          <a:p>
            <a:pPr marL="0" indent="0">
              <a:buNone/>
            </a:pPr>
            <a:endParaRPr lang="en-US" dirty="0"/>
          </a:p>
          <a:p>
            <a:pPr marL="0" indent="0">
              <a:buNone/>
            </a:pPr>
            <a:r>
              <a:rPr lang="en-US" b="1" dirty="0"/>
              <a:t>Note: </a:t>
            </a:r>
            <a:r>
              <a:rPr lang="en-US" sz="1800" dirty="0"/>
              <a:t>The cameras have more FOV and a wider area, which can be better for vision purposes(</a:t>
            </a:r>
            <a:r>
              <a:rPr lang="en-US" sz="1800" b="0" i="0" dirty="0">
                <a:solidFill>
                  <a:srgbClr val="0F0F0F"/>
                </a:solidFill>
                <a:effectLst/>
                <a:latin typeface="Söhne"/>
              </a:rPr>
              <a:t>Wide-angle lenses and </a:t>
            </a:r>
            <a:r>
              <a:rPr lang="en-US" sz="1800" dirty="0"/>
              <a:t>also Lens quality).</a:t>
            </a:r>
          </a:p>
        </p:txBody>
      </p:sp>
      <p:pic>
        <p:nvPicPr>
          <p:cNvPr id="7" name="Picture 6" descr="What is Lens Distortion?">
            <a:extLst>
              <a:ext uri="{FF2B5EF4-FFF2-40B4-BE49-F238E27FC236}">
                <a16:creationId xmlns:a16="http://schemas.microsoft.com/office/drawing/2014/main" id="{976EEABA-D517-9C7C-9DD7-FAE6CA219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24" y="2034345"/>
            <a:ext cx="3933005" cy="366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6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9196-F9CE-7DB4-141E-AF36934BF0BD}"/>
              </a:ext>
            </a:extLst>
          </p:cNvPr>
          <p:cNvSpPr>
            <a:spLocks noGrp="1"/>
          </p:cNvSpPr>
          <p:nvPr>
            <p:ph type="title"/>
          </p:nvPr>
        </p:nvSpPr>
        <p:spPr/>
        <p:txBody>
          <a:bodyPr/>
          <a:lstStyle/>
          <a:p>
            <a:r>
              <a:rPr lang="en-US" dirty="0"/>
              <a:t>Camera matrix</a:t>
            </a:r>
          </a:p>
        </p:txBody>
      </p:sp>
      <p:sp>
        <p:nvSpPr>
          <p:cNvPr id="3" name="Content Placeholder 2">
            <a:extLst>
              <a:ext uri="{FF2B5EF4-FFF2-40B4-BE49-F238E27FC236}">
                <a16:creationId xmlns:a16="http://schemas.microsoft.com/office/drawing/2014/main" id="{6EA06E0A-F14D-3661-C09B-493B39EB89C8}"/>
              </a:ext>
            </a:extLst>
          </p:cNvPr>
          <p:cNvSpPr>
            <a:spLocks noGrp="1"/>
          </p:cNvSpPr>
          <p:nvPr>
            <p:ph idx="1"/>
          </p:nvPr>
        </p:nvSpPr>
        <p:spPr/>
        <p:txBody>
          <a:bodyPr/>
          <a:lstStyle/>
          <a:p>
            <a:pPr algn="l"/>
            <a:r>
              <a:rPr lang="en-US" b="1" i="0" dirty="0">
                <a:solidFill>
                  <a:srgbClr val="242424"/>
                </a:solidFill>
                <a:effectLst/>
                <a:latin typeface="sohne"/>
              </a:rPr>
              <a:t>Camera Extrinsic Matrix (World-to-Camera):</a:t>
            </a:r>
          </a:p>
          <a:p>
            <a:pPr lvl="1"/>
            <a:r>
              <a:rPr lang="en-US" b="0" i="0" dirty="0">
                <a:solidFill>
                  <a:srgbClr val="242424"/>
                </a:solidFill>
                <a:effectLst/>
                <a:latin typeface="source-serif-pro"/>
              </a:rPr>
              <a:t>Converts points from world coordinate system to camera coordinate system. Depends on the position and orientation of the camera.</a:t>
            </a:r>
          </a:p>
          <a:p>
            <a:pPr algn="l"/>
            <a:r>
              <a:rPr lang="en-US" b="1" i="0" dirty="0">
                <a:solidFill>
                  <a:srgbClr val="242424"/>
                </a:solidFill>
                <a:effectLst/>
                <a:latin typeface="sohne"/>
              </a:rPr>
              <a:t>Camera Intrinsic Matrix (Camera-to-Image, Image-to-Pixel):</a:t>
            </a:r>
          </a:p>
          <a:p>
            <a:pPr lvl="1"/>
            <a:r>
              <a:rPr lang="en-US" b="0" i="0" dirty="0">
                <a:solidFill>
                  <a:srgbClr val="242424"/>
                </a:solidFill>
                <a:effectLst/>
                <a:latin typeface="source-serif-pro"/>
              </a:rPr>
              <a:t>Converts points from the camera coordinate system to the pixel coordinate system. Depends on camera properties (such as </a:t>
            </a:r>
            <a:r>
              <a:rPr lang="en-US" b="1" i="0" dirty="0">
                <a:solidFill>
                  <a:srgbClr val="242424"/>
                </a:solidFill>
                <a:effectLst/>
                <a:latin typeface="source-serif-pro"/>
              </a:rPr>
              <a:t>focal length, pixel dimensions, resolution</a:t>
            </a:r>
            <a:r>
              <a:rPr lang="en-US" b="0" i="0" dirty="0">
                <a:solidFill>
                  <a:srgbClr val="242424"/>
                </a:solidFill>
                <a:effectLst/>
                <a:latin typeface="source-serif-pro"/>
              </a:rPr>
              <a:t>, etc.)</a:t>
            </a:r>
          </a:p>
          <a:p>
            <a:pPr marL="0" indent="0">
              <a:buNone/>
            </a:pPr>
            <a:endParaRPr lang="en-US" dirty="0"/>
          </a:p>
        </p:txBody>
      </p:sp>
      <p:pic>
        <p:nvPicPr>
          <p:cNvPr id="7" name="Picture 6">
            <a:extLst>
              <a:ext uri="{FF2B5EF4-FFF2-40B4-BE49-F238E27FC236}">
                <a16:creationId xmlns:a16="http://schemas.microsoft.com/office/drawing/2014/main" id="{A8A219F0-4541-59A4-9AF1-76283EAAA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746" y="4482261"/>
            <a:ext cx="3056164" cy="2292123"/>
          </a:xfrm>
          <a:prstGeom prst="rect">
            <a:avLst/>
          </a:prstGeom>
        </p:spPr>
      </p:pic>
      <p:grpSp>
        <p:nvGrpSpPr>
          <p:cNvPr id="18" name="Group 17">
            <a:extLst>
              <a:ext uri="{FF2B5EF4-FFF2-40B4-BE49-F238E27FC236}">
                <a16:creationId xmlns:a16="http://schemas.microsoft.com/office/drawing/2014/main" id="{BF831C11-8419-4715-1E49-5B6C9363A62F}"/>
              </a:ext>
            </a:extLst>
          </p:cNvPr>
          <p:cNvGrpSpPr/>
          <p:nvPr/>
        </p:nvGrpSpPr>
        <p:grpSpPr>
          <a:xfrm>
            <a:off x="5147423" y="4323282"/>
            <a:ext cx="4276800" cy="1410480"/>
            <a:chOff x="5147423" y="4323282"/>
            <a:chExt cx="4276800" cy="141048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BE22307-D896-7172-64A6-43DDA93EE449}"/>
                    </a:ext>
                  </a:extLst>
                </p14:cNvPr>
                <p14:cNvContentPartPr/>
                <p14:nvPr/>
              </p14:nvContentPartPr>
              <p14:xfrm>
                <a:off x="7190423" y="4548642"/>
                <a:ext cx="2233800" cy="1185120"/>
              </p14:xfrm>
            </p:contentPart>
          </mc:Choice>
          <mc:Fallback xmlns="">
            <p:pic>
              <p:nvPicPr>
                <p:cNvPr id="12" name="Ink 11">
                  <a:extLst>
                    <a:ext uri="{FF2B5EF4-FFF2-40B4-BE49-F238E27FC236}">
                      <a16:creationId xmlns:a16="http://schemas.microsoft.com/office/drawing/2014/main" id="{FBE22307-D896-7172-64A6-43DDA93EE449}"/>
                    </a:ext>
                  </a:extLst>
                </p:cNvPr>
                <p:cNvPicPr/>
                <p:nvPr/>
              </p:nvPicPr>
              <p:blipFill>
                <a:blip r:embed="rId4"/>
                <a:stretch>
                  <a:fillRect/>
                </a:stretch>
              </p:blipFill>
              <p:spPr>
                <a:xfrm>
                  <a:off x="7181783" y="4539642"/>
                  <a:ext cx="2251440" cy="120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6D7025BC-0167-7274-6802-0D96870ED139}"/>
                    </a:ext>
                  </a:extLst>
                </p14:cNvPr>
                <p14:cNvContentPartPr/>
                <p14:nvPr/>
              </p14:nvContentPartPr>
              <p14:xfrm>
                <a:off x="8344583" y="4545042"/>
                <a:ext cx="539640" cy="9720"/>
              </p14:xfrm>
            </p:contentPart>
          </mc:Choice>
          <mc:Fallback xmlns="">
            <p:pic>
              <p:nvPicPr>
                <p:cNvPr id="13" name="Ink 12">
                  <a:extLst>
                    <a:ext uri="{FF2B5EF4-FFF2-40B4-BE49-F238E27FC236}">
                      <a16:creationId xmlns:a16="http://schemas.microsoft.com/office/drawing/2014/main" id="{6D7025BC-0167-7274-6802-0D96870ED139}"/>
                    </a:ext>
                  </a:extLst>
                </p:cNvPr>
                <p:cNvPicPr/>
                <p:nvPr/>
              </p:nvPicPr>
              <p:blipFill>
                <a:blip r:embed="rId6"/>
                <a:stretch>
                  <a:fillRect/>
                </a:stretch>
              </p:blipFill>
              <p:spPr>
                <a:xfrm>
                  <a:off x="8335943" y="4536042"/>
                  <a:ext cx="557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F0CAC08-C7C9-8682-EC99-1EC5767119B0}"/>
                    </a:ext>
                  </a:extLst>
                </p14:cNvPr>
                <p14:cNvContentPartPr/>
                <p14:nvPr/>
              </p14:nvContentPartPr>
              <p14:xfrm>
                <a:off x="8344583" y="4554042"/>
                <a:ext cx="142200" cy="399240"/>
              </p14:xfrm>
            </p:contentPart>
          </mc:Choice>
          <mc:Fallback xmlns="">
            <p:pic>
              <p:nvPicPr>
                <p:cNvPr id="15" name="Ink 14">
                  <a:extLst>
                    <a:ext uri="{FF2B5EF4-FFF2-40B4-BE49-F238E27FC236}">
                      <a16:creationId xmlns:a16="http://schemas.microsoft.com/office/drawing/2014/main" id="{2F0CAC08-C7C9-8682-EC99-1EC5767119B0}"/>
                    </a:ext>
                  </a:extLst>
                </p:cNvPr>
                <p:cNvPicPr/>
                <p:nvPr/>
              </p:nvPicPr>
              <p:blipFill>
                <a:blip r:embed="rId8"/>
                <a:stretch>
                  <a:fillRect/>
                </a:stretch>
              </p:blipFill>
              <p:spPr>
                <a:xfrm>
                  <a:off x="8335943" y="4545042"/>
                  <a:ext cx="159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8AFD605-5A9A-8EDD-B3FC-09E2AC9F4849}"/>
                    </a:ext>
                  </a:extLst>
                </p14:cNvPr>
                <p14:cNvContentPartPr/>
                <p14:nvPr/>
              </p14:nvContentPartPr>
              <p14:xfrm>
                <a:off x="5147423" y="4323282"/>
                <a:ext cx="3801240" cy="54360"/>
              </p14:xfrm>
            </p:contentPart>
          </mc:Choice>
          <mc:Fallback xmlns="">
            <p:pic>
              <p:nvPicPr>
                <p:cNvPr id="17" name="Ink 16">
                  <a:extLst>
                    <a:ext uri="{FF2B5EF4-FFF2-40B4-BE49-F238E27FC236}">
                      <a16:creationId xmlns:a16="http://schemas.microsoft.com/office/drawing/2014/main" id="{D8AFD605-5A9A-8EDD-B3FC-09E2AC9F4849}"/>
                    </a:ext>
                  </a:extLst>
                </p:cNvPr>
                <p:cNvPicPr/>
                <p:nvPr/>
              </p:nvPicPr>
              <p:blipFill>
                <a:blip r:embed="rId10"/>
                <a:stretch>
                  <a:fillRect/>
                </a:stretch>
              </p:blipFill>
              <p:spPr>
                <a:xfrm>
                  <a:off x="5138783" y="4314282"/>
                  <a:ext cx="3818880" cy="72000"/>
                </a:xfrm>
                <a:prstGeom prst="rect">
                  <a:avLst/>
                </a:prstGeom>
              </p:spPr>
            </p:pic>
          </mc:Fallback>
        </mc:AlternateContent>
      </p:grpSp>
    </p:spTree>
    <p:extLst>
      <p:ext uri="{BB962C8B-B14F-4D97-AF65-F5344CB8AC3E}">
        <p14:creationId xmlns:p14="http://schemas.microsoft.com/office/powerpoint/2010/main" val="1087954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8164-76E2-9A29-5DF9-B369F2774A8F}"/>
              </a:ext>
            </a:extLst>
          </p:cNvPr>
          <p:cNvSpPr>
            <a:spLocks noGrp="1"/>
          </p:cNvSpPr>
          <p:nvPr>
            <p:ph type="title"/>
          </p:nvPr>
        </p:nvSpPr>
        <p:spPr/>
        <p:txBody>
          <a:bodyPr/>
          <a:lstStyle/>
          <a:p>
            <a:r>
              <a:rPr lang="en-US" b="1" i="0" dirty="0">
                <a:solidFill>
                  <a:srgbClr val="242424"/>
                </a:solidFill>
                <a:effectLst/>
                <a:latin typeface="sohne"/>
              </a:rPr>
              <a:t>Commonly used coordinate systems in CV</a:t>
            </a:r>
            <a:endParaRPr lang="en-US" dirty="0"/>
          </a:p>
        </p:txBody>
      </p:sp>
      <p:pic>
        <p:nvPicPr>
          <p:cNvPr id="6" name="Picture 5">
            <a:extLst>
              <a:ext uri="{FF2B5EF4-FFF2-40B4-BE49-F238E27FC236}">
                <a16:creationId xmlns:a16="http://schemas.microsoft.com/office/drawing/2014/main" id="{2C46FEB0-CBEB-7DAE-3356-C375D7A44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1" y="2287615"/>
            <a:ext cx="10386873" cy="2959087"/>
          </a:xfrm>
          <a:prstGeom prst="rect">
            <a:avLst/>
          </a:prstGeom>
        </p:spPr>
      </p:pic>
      <p:sp>
        <p:nvSpPr>
          <p:cNvPr id="8" name="TextBox 7">
            <a:extLst>
              <a:ext uri="{FF2B5EF4-FFF2-40B4-BE49-F238E27FC236}">
                <a16:creationId xmlns:a16="http://schemas.microsoft.com/office/drawing/2014/main" id="{0AC807B6-A7FD-32A6-F334-FADD35393782}"/>
              </a:ext>
            </a:extLst>
          </p:cNvPr>
          <p:cNvSpPr txBox="1"/>
          <p:nvPr/>
        </p:nvSpPr>
        <p:spPr>
          <a:xfrm>
            <a:off x="1282123" y="5340454"/>
            <a:ext cx="9942185" cy="338554"/>
          </a:xfrm>
          <a:prstGeom prst="rect">
            <a:avLst/>
          </a:prstGeom>
          <a:noFill/>
        </p:spPr>
        <p:txBody>
          <a:bodyPr wrap="square">
            <a:spAutoFit/>
          </a:bodyPr>
          <a:lstStyle/>
          <a:p>
            <a:r>
              <a:rPr lang="en-US" sz="1600" dirty="0"/>
              <a:t>https://towardsdatascience.com/what-are-intrinsic-and-extrinsic-camera-parameters-in-computer-vision-7071b72fb8ec</a:t>
            </a:r>
          </a:p>
        </p:txBody>
      </p:sp>
    </p:spTree>
    <p:extLst>
      <p:ext uri="{BB962C8B-B14F-4D97-AF65-F5344CB8AC3E}">
        <p14:creationId xmlns:p14="http://schemas.microsoft.com/office/powerpoint/2010/main" val="1784521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0E50-F4BD-0E61-44B1-1EF6E26CB9AC}"/>
              </a:ext>
            </a:extLst>
          </p:cNvPr>
          <p:cNvSpPr>
            <a:spLocks noGrp="1"/>
          </p:cNvSpPr>
          <p:nvPr>
            <p:ph type="title"/>
          </p:nvPr>
        </p:nvSpPr>
        <p:spPr/>
        <p:txBody>
          <a:bodyPr/>
          <a:lstStyle/>
          <a:p>
            <a:r>
              <a:rPr lang="en-US" dirty="0"/>
              <a:t>We need Intrinsic matrix(Camera matrix)</a:t>
            </a:r>
          </a:p>
        </p:txBody>
      </p:sp>
      <p:pic>
        <p:nvPicPr>
          <p:cNvPr id="4" name="Picture 3">
            <a:extLst>
              <a:ext uri="{FF2B5EF4-FFF2-40B4-BE49-F238E27FC236}">
                <a16:creationId xmlns:a16="http://schemas.microsoft.com/office/drawing/2014/main" id="{5ED19D2C-AABD-8315-D0F0-8122FADCDB1F}"/>
              </a:ext>
            </a:extLst>
          </p:cNvPr>
          <p:cNvPicPr>
            <a:picLocks noChangeAspect="1"/>
          </p:cNvPicPr>
          <p:nvPr/>
        </p:nvPicPr>
        <p:blipFill>
          <a:blip r:embed="rId2"/>
          <a:stretch>
            <a:fillRect/>
          </a:stretch>
        </p:blipFill>
        <p:spPr>
          <a:xfrm>
            <a:off x="1827697" y="1989989"/>
            <a:ext cx="8851037" cy="3805946"/>
          </a:xfrm>
          <a:prstGeom prst="rect">
            <a:avLst/>
          </a:prstGeom>
        </p:spPr>
      </p:pic>
      <p:sp>
        <p:nvSpPr>
          <p:cNvPr id="6" name="TextBox 5">
            <a:extLst>
              <a:ext uri="{FF2B5EF4-FFF2-40B4-BE49-F238E27FC236}">
                <a16:creationId xmlns:a16="http://schemas.microsoft.com/office/drawing/2014/main" id="{9E88078B-0F29-2F44-F591-999C9DA1FA43}"/>
              </a:ext>
            </a:extLst>
          </p:cNvPr>
          <p:cNvSpPr txBox="1"/>
          <p:nvPr/>
        </p:nvSpPr>
        <p:spPr>
          <a:xfrm>
            <a:off x="778373" y="3500998"/>
            <a:ext cx="1627476" cy="461665"/>
          </a:xfrm>
          <a:prstGeom prst="rect">
            <a:avLst/>
          </a:prstGeom>
          <a:solidFill>
            <a:schemeClr val="accent1"/>
          </a:solidFill>
        </p:spPr>
        <p:txBody>
          <a:bodyPr wrap="square">
            <a:spAutoFit/>
          </a:bodyPr>
          <a:lstStyle/>
          <a:p>
            <a:r>
              <a:rPr lang="en-US" sz="2400" b="1" dirty="0"/>
              <a:t>Image 2D</a:t>
            </a:r>
          </a:p>
        </p:txBody>
      </p:sp>
      <p:sp>
        <p:nvSpPr>
          <p:cNvPr id="7" name="TextBox 6">
            <a:extLst>
              <a:ext uri="{FF2B5EF4-FFF2-40B4-BE49-F238E27FC236}">
                <a16:creationId xmlns:a16="http://schemas.microsoft.com/office/drawing/2014/main" id="{03FA23FF-A825-369F-7045-02020B51CE5B}"/>
              </a:ext>
            </a:extLst>
          </p:cNvPr>
          <p:cNvSpPr txBox="1"/>
          <p:nvPr/>
        </p:nvSpPr>
        <p:spPr>
          <a:xfrm>
            <a:off x="10161957" y="3500998"/>
            <a:ext cx="1785794" cy="461665"/>
          </a:xfrm>
          <a:prstGeom prst="rect">
            <a:avLst/>
          </a:prstGeom>
          <a:solidFill>
            <a:schemeClr val="accent1"/>
          </a:solidFill>
        </p:spPr>
        <p:txBody>
          <a:bodyPr wrap="square">
            <a:spAutoFit/>
          </a:bodyPr>
          <a:lstStyle/>
          <a:p>
            <a:r>
              <a:rPr lang="en-US" sz="2400" b="1" dirty="0"/>
              <a:t>3D </a:t>
            </a:r>
            <a:r>
              <a:rPr lang="en-US" sz="2400" b="1" dirty="0" err="1"/>
              <a:t>Coords</a:t>
            </a:r>
            <a:endParaRPr lang="en-US" sz="2400" b="1" dirty="0"/>
          </a:p>
        </p:txBody>
      </p:sp>
    </p:spTree>
    <p:extLst>
      <p:ext uri="{BB962C8B-B14F-4D97-AF65-F5344CB8AC3E}">
        <p14:creationId xmlns:p14="http://schemas.microsoft.com/office/powerpoint/2010/main" val="32570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6C45-5A50-40F7-D280-96DC6ADFCD74}"/>
              </a:ext>
            </a:extLst>
          </p:cNvPr>
          <p:cNvSpPr>
            <a:spLocks noGrp="1"/>
          </p:cNvSpPr>
          <p:nvPr>
            <p:ph type="title"/>
          </p:nvPr>
        </p:nvSpPr>
        <p:spPr/>
        <p:txBody>
          <a:bodyPr/>
          <a:lstStyle/>
          <a:p>
            <a:r>
              <a:rPr lang="en-US" dirty="0"/>
              <a:t>Stereo Estimation</a:t>
            </a:r>
          </a:p>
        </p:txBody>
      </p:sp>
      <p:sp>
        <p:nvSpPr>
          <p:cNvPr id="3" name="Content Placeholder 2">
            <a:extLst>
              <a:ext uri="{FF2B5EF4-FFF2-40B4-BE49-F238E27FC236}">
                <a16:creationId xmlns:a16="http://schemas.microsoft.com/office/drawing/2014/main" id="{CBEFA485-4D45-205C-5DD9-6228C050C4A4}"/>
              </a:ext>
            </a:extLst>
          </p:cNvPr>
          <p:cNvSpPr>
            <a:spLocks noGrp="1"/>
          </p:cNvSpPr>
          <p:nvPr>
            <p:ph idx="1"/>
          </p:nvPr>
        </p:nvSpPr>
        <p:spPr/>
        <p:txBody>
          <a:bodyPr>
            <a:normAutofit/>
          </a:bodyPr>
          <a:lstStyle/>
          <a:p>
            <a:pPr marL="0" indent="0">
              <a:buNone/>
            </a:pPr>
            <a:r>
              <a:rPr lang="en-US" b="1" dirty="0"/>
              <a:t>Steps:</a:t>
            </a:r>
          </a:p>
          <a:p>
            <a:r>
              <a:rPr lang="en-US" dirty="0"/>
              <a:t>Camera Calibration(calc camera matrix)</a:t>
            </a:r>
          </a:p>
          <a:p>
            <a:r>
              <a:rPr lang="en-US" dirty="0"/>
              <a:t>Pose Estimation</a:t>
            </a:r>
          </a:p>
          <a:p>
            <a:r>
              <a:rPr lang="en-US" dirty="0" err="1"/>
              <a:t>Epipolar</a:t>
            </a:r>
            <a:r>
              <a:rPr lang="en-US" dirty="0"/>
              <a:t> Geometry</a:t>
            </a:r>
          </a:p>
          <a:p>
            <a:r>
              <a:rPr lang="en-US" dirty="0"/>
              <a:t>Depth Map from Stereo Images</a:t>
            </a:r>
          </a:p>
        </p:txBody>
      </p:sp>
      <p:pic>
        <p:nvPicPr>
          <p:cNvPr id="6" name="Picture 5">
            <a:extLst>
              <a:ext uri="{FF2B5EF4-FFF2-40B4-BE49-F238E27FC236}">
                <a16:creationId xmlns:a16="http://schemas.microsoft.com/office/drawing/2014/main" id="{D27F40DF-B5C0-7610-20B3-370B4416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27" y="3212627"/>
            <a:ext cx="6505781" cy="2840854"/>
          </a:xfrm>
          <a:prstGeom prst="rect">
            <a:avLst/>
          </a:prstGeom>
        </p:spPr>
      </p:pic>
    </p:spTree>
    <p:extLst>
      <p:ext uri="{BB962C8B-B14F-4D97-AF65-F5344CB8AC3E}">
        <p14:creationId xmlns:p14="http://schemas.microsoft.com/office/powerpoint/2010/main" val="166838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p>
          <a:p>
            <a:pPr marL="0" indent="0">
              <a:buNone/>
            </a:pPr>
            <a:endParaRPr lang="en-US" dirty="0">
              <a:solidFill>
                <a:srgbClr val="374151"/>
              </a:solidFill>
              <a:latin typeface="Söhne"/>
            </a:endParaRPr>
          </a:p>
          <a:p>
            <a:pPr marL="0" indent="0">
              <a:buNone/>
            </a:pPr>
            <a:endParaRPr lang="en-US" dirty="0"/>
          </a:p>
        </p:txBody>
      </p:sp>
      <p:pic>
        <p:nvPicPr>
          <p:cNvPr id="1026" name="Picture 2" descr="How wireless 'X-ray vision' could power virtual reality, smart homes, and  Hollywood">
            <a:extLst>
              <a:ext uri="{FF2B5EF4-FFF2-40B4-BE49-F238E27FC236}">
                <a16:creationId xmlns:a16="http://schemas.microsoft.com/office/drawing/2014/main" id="{41EC8232-2C13-6EB8-97B6-2351DDAB3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330" y="2894085"/>
            <a:ext cx="5215029" cy="2934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B41AF8-7697-7415-BADE-4FC2DDA21F36}"/>
              </a:ext>
            </a:extLst>
          </p:cNvPr>
          <p:cNvPicPr>
            <a:picLocks noChangeAspect="1"/>
          </p:cNvPicPr>
          <p:nvPr/>
        </p:nvPicPr>
        <p:blipFill>
          <a:blip r:embed="rId3"/>
          <a:stretch>
            <a:fillRect/>
          </a:stretch>
        </p:blipFill>
        <p:spPr>
          <a:xfrm>
            <a:off x="7283331" y="2505487"/>
            <a:ext cx="4107449" cy="3243445"/>
          </a:xfrm>
          <a:prstGeom prst="rect">
            <a:avLst/>
          </a:prstGeom>
        </p:spPr>
      </p:pic>
    </p:spTree>
    <p:extLst>
      <p:ext uri="{BB962C8B-B14F-4D97-AF65-F5344CB8AC3E}">
        <p14:creationId xmlns:p14="http://schemas.microsoft.com/office/powerpoint/2010/main" val="97054517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161C-2F3B-5E1D-D286-2AC966B2D2E6}"/>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EF8A0886-738C-E9B7-02A9-FCA08E3FFEC6}"/>
              </a:ext>
            </a:extLst>
          </p:cNvPr>
          <p:cNvSpPr>
            <a:spLocks noGrp="1"/>
          </p:cNvSpPr>
          <p:nvPr>
            <p:ph idx="1"/>
          </p:nvPr>
        </p:nvSpPr>
        <p:spPr>
          <a:xfrm>
            <a:off x="1451580" y="2015732"/>
            <a:ext cx="6298626" cy="3450613"/>
          </a:xfrm>
        </p:spPr>
        <p:txBody>
          <a:bodyPr/>
          <a:lstStyle/>
          <a:p>
            <a:pPr marL="0" indent="0">
              <a:buNone/>
            </a:pPr>
            <a:r>
              <a:rPr lang="en-US" dirty="0"/>
              <a:t>Best test case can be </a:t>
            </a:r>
            <a:r>
              <a:rPr lang="en-US" b="1" dirty="0"/>
              <a:t>checkers board</a:t>
            </a:r>
            <a:r>
              <a:rPr lang="en-US" dirty="0"/>
              <a:t>.</a:t>
            </a:r>
          </a:p>
          <a:p>
            <a:pPr marL="457200" indent="-457200">
              <a:buFont typeface="+mj-lt"/>
              <a:buAutoNum type="arabicPeriod"/>
            </a:pPr>
            <a:r>
              <a:rPr lang="en-US" b="0" i="0" dirty="0">
                <a:solidFill>
                  <a:srgbClr val="333333"/>
                </a:solidFill>
                <a:effectLst/>
                <a:latin typeface="Poppins" panose="00000500000000000000" pitchFamily="2" charset="0"/>
              </a:rPr>
              <a:t>Define real world coordinates with checkerboard pattern</a:t>
            </a:r>
            <a:endParaRPr lang="en-US" dirty="0"/>
          </a:p>
          <a:p>
            <a:pPr marL="457200" indent="-457200">
              <a:buFont typeface="+mj-lt"/>
              <a:buAutoNum type="arabicPeriod"/>
            </a:pPr>
            <a:r>
              <a:rPr lang="en-US" dirty="0"/>
              <a:t>Find checkerboard corners</a:t>
            </a:r>
          </a:p>
          <a:p>
            <a:pPr marL="457200" indent="-457200">
              <a:buFont typeface="+mj-lt"/>
              <a:buAutoNum type="arabicPeriod"/>
            </a:pPr>
            <a:r>
              <a:rPr lang="en-US" dirty="0"/>
              <a:t>Refine checkerboard corners</a:t>
            </a:r>
          </a:p>
          <a:p>
            <a:pPr marL="457200" indent="-457200">
              <a:buFont typeface="+mj-lt"/>
              <a:buAutoNum type="arabicPeriod"/>
            </a:pPr>
            <a:r>
              <a:rPr lang="en-US" b="0" i="0" dirty="0">
                <a:solidFill>
                  <a:srgbClr val="333333"/>
                </a:solidFill>
                <a:effectLst/>
                <a:latin typeface="Poppins" panose="00000500000000000000" pitchFamily="2" charset="0"/>
              </a:rPr>
              <a:t>Calibrate Camera</a:t>
            </a:r>
          </a:p>
          <a:p>
            <a:pPr marL="457200" indent="-457200">
              <a:buFont typeface="+mj-lt"/>
              <a:buAutoNum type="arabicPeriod"/>
            </a:pPr>
            <a:endParaRPr lang="en-US" dirty="0"/>
          </a:p>
        </p:txBody>
      </p:sp>
      <p:pic>
        <p:nvPicPr>
          <p:cNvPr id="1026" name="Picture 2">
            <a:extLst>
              <a:ext uri="{FF2B5EF4-FFF2-40B4-BE49-F238E27FC236}">
                <a16:creationId xmlns:a16="http://schemas.microsoft.com/office/drawing/2014/main" id="{1874E0FB-8109-B8E4-B244-1EDD75116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493" y="2015731"/>
            <a:ext cx="4065117"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63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58B0-B97E-99CD-5005-FAC21B9E8B7E}"/>
              </a:ext>
            </a:extLst>
          </p:cNvPr>
          <p:cNvSpPr>
            <a:spLocks noGrp="1"/>
          </p:cNvSpPr>
          <p:nvPr>
            <p:ph type="title"/>
          </p:nvPr>
        </p:nvSpPr>
        <p:spPr/>
        <p:txBody>
          <a:bodyPr/>
          <a:lstStyle/>
          <a:p>
            <a:r>
              <a:rPr lang="en-US" dirty="0"/>
              <a:t>Original image</a:t>
            </a:r>
          </a:p>
        </p:txBody>
      </p:sp>
      <p:pic>
        <p:nvPicPr>
          <p:cNvPr id="4" name="Picture 3">
            <a:extLst>
              <a:ext uri="{FF2B5EF4-FFF2-40B4-BE49-F238E27FC236}">
                <a16:creationId xmlns:a16="http://schemas.microsoft.com/office/drawing/2014/main" id="{FEFCC673-5D70-C747-404E-765A2DBF1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611" y="2013556"/>
            <a:ext cx="5311072" cy="3983304"/>
          </a:xfrm>
          <a:prstGeom prst="rect">
            <a:avLst/>
          </a:prstGeom>
        </p:spPr>
      </p:pic>
    </p:spTree>
    <p:extLst>
      <p:ext uri="{BB962C8B-B14F-4D97-AF65-F5344CB8AC3E}">
        <p14:creationId xmlns:p14="http://schemas.microsoft.com/office/powerpoint/2010/main" val="407736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6CE9-58D5-7C8B-ED30-3ED4F110527C}"/>
              </a:ext>
            </a:extLst>
          </p:cNvPr>
          <p:cNvSpPr>
            <a:spLocks noGrp="1"/>
          </p:cNvSpPr>
          <p:nvPr>
            <p:ph type="title"/>
          </p:nvPr>
        </p:nvSpPr>
        <p:spPr/>
        <p:txBody>
          <a:bodyPr/>
          <a:lstStyle/>
          <a:p>
            <a:r>
              <a:rPr lang="en-US" dirty="0"/>
              <a:t>Calibration(</a:t>
            </a:r>
            <a:r>
              <a:rPr lang="en-US" dirty="0" err="1"/>
              <a:t>cont</a:t>
            </a:r>
            <a:r>
              <a:rPr lang="en-US" dirty="0"/>
              <a:t>…)</a:t>
            </a:r>
          </a:p>
        </p:txBody>
      </p:sp>
      <p:pic>
        <p:nvPicPr>
          <p:cNvPr id="5" name="Picture 4">
            <a:extLst>
              <a:ext uri="{FF2B5EF4-FFF2-40B4-BE49-F238E27FC236}">
                <a16:creationId xmlns:a16="http://schemas.microsoft.com/office/drawing/2014/main" id="{AFBB0D5F-D16B-7917-5793-8D50B9195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24" y="1880388"/>
            <a:ext cx="5641759" cy="4231319"/>
          </a:xfrm>
          <a:prstGeom prst="rect">
            <a:avLst/>
          </a:prstGeom>
        </p:spPr>
      </p:pic>
    </p:spTree>
    <p:extLst>
      <p:ext uri="{BB962C8B-B14F-4D97-AF65-F5344CB8AC3E}">
        <p14:creationId xmlns:p14="http://schemas.microsoft.com/office/powerpoint/2010/main" val="54065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AB1D-90ED-61AE-257C-2DBFE95436F6}"/>
              </a:ext>
            </a:extLst>
          </p:cNvPr>
          <p:cNvSpPr>
            <a:spLocks noGrp="1"/>
          </p:cNvSpPr>
          <p:nvPr>
            <p:ph type="title"/>
          </p:nvPr>
        </p:nvSpPr>
        <p:spPr/>
        <p:txBody>
          <a:bodyPr>
            <a:normAutofit/>
          </a:bodyPr>
          <a:lstStyle/>
          <a:p>
            <a:r>
              <a:rPr lang="en-US" b="1" dirty="0">
                <a:solidFill>
                  <a:srgbClr val="000000"/>
                </a:solidFill>
                <a:effectLst/>
                <a:latin typeface="Roboto" panose="02000000000000000000" pitchFamily="2" charset="0"/>
              </a:rPr>
              <a:t>Pose Estimation</a:t>
            </a:r>
            <a:endParaRPr lang="en-US" dirty="0"/>
          </a:p>
        </p:txBody>
      </p:sp>
      <p:sp>
        <p:nvSpPr>
          <p:cNvPr id="3" name="Content Placeholder 2">
            <a:extLst>
              <a:ext uri="{FF2B5EF4-FFF2-40B4-BE49-F238E27FC236}">
                <a16:creationId xmlns:a16="http://schemas.microsoft.com/office/drawing/2014/main" id="{22D2EAF0-7B47-C441-F863-CC5B9D8E8418}"/>
              </a:ext>
            </a:extLst>
          </p:cNvPr>
          <p:cNvSpPr>
            <a:spLocks noGrp="1"/>
          </p:cNvSpPr>
          <p:nvPr>
            <p:ph idx="1"/>
          </p:nvPr>
        </p:nvSpPr>
        <p:spPr/>
        <p:txBody>
          <a:bodyPr/>
          <a:lstStyle/>
          <a:p>
            <a:pPr marL="0" indent="0">
              <a:buNone/>
            </a:pPr>
            <a:r>
              <a:rPr lang="en-US" b="0" i="0" dirty="0">
                <a:solidFill>
                  <a:srgbClr val="000000"/>
                </a:solidFill>
                <a:effectLst/>
                <a:latin typeface="Helvetica" panose="020B0604020202020204" pitchFamily="34" charset="0"/>
              </a:rPr>
              <a:t>During the last session on camera calibration, you have found the camera matrix, distortion coefficients etc. Given a pattern image, we can utilize the above information to calculate its pose, or how the object is situated in space, like how it is rotated, how it is displaced etc.</a:t>
            </a:r>
            <a:endParaRPr lang="en-US" dirty="0"/>
          </a:p>
        </p:txBody>
      </p:sp>
    </p:spTree>
    <p:extLst>
      <p:ext uri="{BB962C8B-B14F-4D97-AF65-F5344CB8AC3E}">
        <p14:creationId xmlns:p14="http://schemas.microsoft.com/office/powerpoint/2010/main" val="144950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3C3-E766-908E-1A9E-BF768C708281}"/>
              </a:ext>
            </a:extLst>
          </p:cNvPr>
          <p:cNvSpPr>
            <a:spLocks noGrp="1"/>
          </p:cNvSpPr>
          <p:nvPr>
            <p:ph type="title"/>
          </p:nvPr>
        </p:nvSpPr>
        <p:spPr/>
        <p:txBody>
          <a:bodyPr/>
          <a:lstStyle/>
          <a:p>
            <a:r>
              <a:rPr lang="en-US" b="1" dirty="0">
                <a:solidFill>
                  <a:srgbClr val="000000"/>
                </a:solidFill>
                <a:effectLst/>
                <a:latin typeface="Roboto" panose="02000000000000000000" pitchFamily="2" charset="0"/>
              </a:rPr>
              <a:t>Pose Estimation(</a:t>
            </a:r>
            <a:r>
              <a:rPr lang="en-US" b="1" dirty="0" err="1">
                <a:solidFill>
                  <a:srgbClr val="000000"/>
                </a:solidFill>
                <a:effectLst/>
                <a:latin typeface="Roboto" panose="02000000000000000000" pitchFamily="2" charset="0"/>
              </a:rPr>
              <a:t>cont</a:t>
            </a:r>
            <a:r>
              <a:rPr lang="en-US" b="1" dirty="0">
                <a:solidFill>
                  <a:srgbClr val="000000"/>
                </a:solidFill>
                <a:effectLst/>
                <a:latin typeface="Roboto" panose="02000000000000000000" pitchFamily="2" charset="0"/>
              </a:rPr>
              <a:t>…)</a:t>
            </a:r>
            <a:endParaRPr lang="en-US" dirty="0"/>
          </a:p>
        </p:txBody>
      </p:sp>
      <p:pic>
        <p:nvPicPr>
          <p:cNvPr id="4" name="Picture 3">
            <a:extLst>
              <a:ext uri="{FF2B5EF4-FFF2-40B4-BE49-F238E27FC236}">
                <a16:creationId xmlns:a16="http://schemas.microsoft.com/office/drawing/2014/main" id="{F3AD4144-10BF-9727-430F-17DD519A1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5" y="1880388"/>
            <a:ext cx="5382648" cy="4173093"/>
          </a:xfrm>
          <a:prstGeom prst="rect">
            <a:avLst/>
          </a:prstGeom>
        </p:spPr>
      </p:pic>
      <p:pic>
        <p:nvPicPr>
          <p:cNvPr id="6" name="Picture 5">
            <a:extLst>
              <a:ext uri="{FF2B5EF4-FFF2-40B4-BE49-F238E27FC236}">
                <a16:creationId xmlns:a16="http://schemas.microsoft.com/office/drawing/2014/main" id="{D800F17F-F89A-E72A-FBF4-B9E335D46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0388"/>
            <a:ext cx="5564122" cy="4173092"/>
          </a:xfrm>
          <a:prstGeom prst="rect">
            <a:avLst/>
          </a:prstGeom>
        </p:spPr>
      </p:pic>
    </p:spTree>
    <p:extLst>
      <p:ext uri="{BB962C8B-B14F-4D97-AF65-F5344CB8AC3E}">
        <p14:creationId xmlns:p14="http://schemas.microsoft.com/office/powerpoint/2010/main" val="230847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A1AF3-949C-3573-8A15-0BCA2434D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587" y="0"/>
            <a:ext cx="3912093" cy="2934070"/>
          </a:xfrm>
          <a:prstGeom prst="rect">
            <a:avLst/>
          </a:prstGeom>
        </p:spPr>
      </p:pic>
      <p:pic>
        <p:nvPicPr>
          <p:cNvPr id="8" name="Picture 7">
            <a:extLst>
              <a:ext uri="{FF2B5EF4-FFF2-40B4-BE49-F238E27FC236}">
                <a16:creationId xmlns:a16="http://schemas.microsoft.com/office/drawing/2014/main" id="{39D22056-0C0E-CE3F-A4D5-4B6765AA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55" y="435005"/>
            <a:ext cx="3142695" cy="2357021"/>
          </a:xfrm>
          <a:prstGeom prst="rect">
            <a:avLst/>
          </a:prstGeom>
        </p:spPr>
      </p:pic>
      <p:pic>
        <p:nvPicPr>
          <p:cNvPr id="11" name="Picture 10">
            <a:extLst>
              <a:ext uri="{FF2B5EF4-FFF2-40B4-BE49-F238E27FC236}">
                <a16:creationId xmlns:a16="http://schemas.microsoft.com/office/drawing/2014/main" id="{C4609156-754C-A0D5-2EF9-7BE55E874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100" y="2934070"/>
            <a:ext cx="4651900" cy="3606554"/>
          </a:xfrm>
          <a:prstGeom prst="rect">
            <a:avLst/>
          </a:prstGeom>
        </p:spPr>
      </p:pic>
      <p:pic>
        <p:nvPicPr>
          <p:cNvPr id="13" name="Picture 12">
            <a:extLst>
              <a:ext uri="{FF2B5EF4-FFF2-40B4-BE49-F238E27FC236}">
                <a16:creationId xmlns:a16="http://schemas.microsoft.com/office/drawing/2014/main" id="{10D2C7C9-828B-379A-147A-272C4506D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897" y="2934070"/>
            <a:ext cx="4808738" cy="3606554"/>
          </a:xfrm>
          <a:prstGeom prst="rect">
            <a:avLst/>
          </a:prstGeom>
        </p:spPr>
      </p:pic>
    </p:spTree>
    <p:extLst>
      <p:ext uri="{BB962C8B-B14F-4D97-AF65-F5344CB8AC3E}">
        <p14:creationId xmlns:p14="http://schemas.microsoft.com/office/powerpoint/2010/main" val="1456981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AEFC-61FC-7EBE-BF0D-042D345F437F}"/>
              </a:ext>
            </a:extLst>
          </p:cNvPr>
          <p:cNvSpPr>
            <a:spLocks noGrp="1"/>
          </p:cNvSpPr>
          <p:nvPr>
            <p:ph type="title"/>
          </p:nvPr>
        </p:nvSpPr>
        <p:spPr/>
        <p:txBody>
          <a:bodyPr/>
          <a:lstStyle/>
          <a:p>
            <a:r>
              <a:rPr lang="en-US" dirty="0" err="1"/>
              <a:t>Epipolar</a:t>
            </a:r>
            <a:r>
              <a:rPr lang="en-US" dirty="0"/>
              <a:t> Geometry</a:t>
            </a:r>
          </a:p>
        </p:txBody>
      </p:sp>
      <p:sp>
        <p:nvSpPr>
          <p:cNvPr id="3" name="Content Placeholder 2">
            <a:extLst>
              <a:ext uri="{FF2B5EF4-FFF2-40B4-BE49-F238E27FC236}">
                <a16:creationId xmlns:a16="http://schemas.microsoft.com/office/drawing/2014/main" id="{035BAFA2-F9E3-BD3A-729B-5603BC5D20D1}"/>
              </a:ext>
            </a:extLst>
          </p:cNvPr>
          <p:cNvSpPr>
            <a:spLocks noGrp="1"/>
          </p:cNvSpPr>
          <p:nvPr>
            <p:ph idx="1"/>
          </p:nvPr>
        </p:nvSpPr>
        <p:spPr>
          <a:xfrm>
            <a:off x="1451579" y="2015732"/>
            <a:ext cx="7375137" cy="3450613"/>
          </a:xfrm>
        </p:spPr>
        <p:txBody>
          <a:bodyPr/>
          <a:lstStyle/>
          <a:p>
            <a:r>
              <a:rPr lang="en-US" b="0" i="0" dirty="0">
                <a:solidFill>
                  <a:srgbClr val="000000"/>
                </a:solidFill>
                <a:effectLst/>
                <a:latin typeface="Helvetica" panose="020B0604020202020204" pitchFamily="34" charset="0"/>
              </a:rPr>
              <a:t>find as many possible matches between two images to find the fundamental matrix(use SIFT descriptors with FLANN based matcher and ratio test)</a:t>
            </a:r>
          </a:p>
          <a:p>
            <a:r>
              <a:rPr lang="en-US" b="0" i="0" dirty="0">
                <a:solidFill>
                  <a:srgbClr val="000000"/>
                </a:solidFill>
                <a:effectLst/>
                <a:latin typeface="Helvetica" panose="020B0604020202020204" pitchFamily="34" charset="0"/>
              </a:rPr>
              <a:t>find the </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 corresponding to the points in first image is drawn on second image)</a:t>
            </a:r>
            <a:endParaRPr lang="en-US" dirty="0"/>
          </a:p>
        </p:txBody>
      </p:sp>
      <p:pic>
        <p:nvPicPr>
          <p:cNvPr id="4" name="Picture 6">
            <a:extLst>
              <a:ext uri="{FF2B5EF4-FFF2-40B4-BE49-F238E27FC236}">
                <a16:creationId xmlns:a16="http://schemas.microsoft.com/office/drawing/2014/main" id="{27E75D6C-2E89-DAB8-CBCE-58614AA75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531" y="4080059"/>
            <a:ext cx="4256357" cy="227268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695E50E1-CDF0-98C5-D011-8A6E46F91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774" y="1853754"/>
            <a:ext cx="3229160" cy="4291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2B109-6884-2A4F-4F9D-F795BE37799F}"/>
              </a:ext>
            </a:extLst>
          </p:cNvPr>
          <p:cNvSpPr txBox="1"/>
          <p:nvPr/>
        </p:nvSpPr>
        <p:spPr>
          <a:xfrm>
            <a:off x="973255" y="5362491"/>
            <a:ext cx="2672601" cy="861774"/>
          </a:xfrm>
          <a:prstGeom prst="rect">
            <a:avLst/>
          </a:prstGeom>
          <a:noFill/>
        </p:spPr>
        <p:txBody>
          <a:bodyPr wrap="square">
            <a:spAutoFit/>
          </a:bodyPr>
          <a:lstStyle/>
          <a:p>
            <a:r>
              <a:rPr lang="en-US" sz="1600" b="0" i="1" dirty="0">
                <a:solidFill>
                  <a:srgbClr val="000000"/>
                </a:solidFill>
                <a:effectLst/>
                <a:latin typeface="Helvetica" panose="020B0604020202020204" pitchFamily="34" charset="0"/>
              </a:rPr>
              <a:t>L’: </a:t>
            </a:r>
            <a:r>
              <a:rPr lang="en-US" sz="1600" b="0" i="1" dirty="0" err="1">
                <a:solidFill>
                  <a:srgbClr val="000000"/>
                </a:solidFill>
                <a:effectLst/>
                <a:latin typeface="Helvetica" panose="020B0604020202020204" pitchFamily="34" charset="0"/>
              </a:rPr>
              <a:t>Epiline</a:t>
            </a:r>
            <a:endParaRPr lang="en-US" sz="1600" b="0" i="1" dirty="0">
              <a:solidFill>
                <a:srgbClr val="000000"/>
              </a:solidFill>
              <a:effectLst/>
              <a:latin typeface="Helvetica" panose="020B0604020202020204" pitchFamily="34" charset="0"/>
            </a:endParaRPr>
          </a:p>
          <a:p>
            <a:r>
              <a:rPr lang="en-US" sz="1600" i="1" dirty="0">
                <a:solidFill>
                  <a:srgbClr val="000000"/>
                </a:solidFill>
                <a:latin typeface="Helvetica" panose="020B0604020202020204" pitchFamily="34" charset="0"/>
              </a:rPr>
              <a:t>Triangle: </a:t>
            </a:r>
            <a:r>
              <a:rPr lang="en-US" sz="1600" i="1" dirty="0" err="1">
                <a:solidFill>
                  <a:srgbClr val="000000"/>
                </a:solidFill>
                <a:latin typeface="Helvetica" panose="020B0604020202020204" pitchFamily="34" charset="0"/>
              </a:rPr>
              <a:t>Epipolar</a:t>
            </a:r>
            <a:r>
              <a:rPr lang="en-US" sz="1600" i="1" dirty="0">
                <a:solidFill>
                  <a:srgbClr val="000000"/>
                </a:solidFill>
                <a:latin typeface="Helvetica" panose="020B0604020202020204" pitchFamily="34" charset="0"/>
              </a:rPr>
              <a:t> plane</a:t>
            </a:r>
          </a:p>
          <a:p>
            <a:r>
              <a:rPr lang="en-US" sz="1600" i="1" dirty="0">
                <a:solidFill>
                  <a:srgbClr val="000000"/>
                </a:solidFill>
                <a:latin typeface="Helvetica" panose="020B0604020202020204" pitchFamily="34" charset="0"/>
              </a:rPr>
              <a:t>E: </a:t>
            </a:r>
            <a:r>
              <a:rPr lang="en-US" sz="1600" i="1" dirty="0" err="1">
                <a:solidFill>
                  <a:srgbClr val="000000"/>
                </a:solidFill>
                <a:latin typeface="Helvetica" panose="020B0604020202020204" pitchFamily="34" charset="0"/>
              </a:rPr>
              <a:t>epipole</a:t>
            </a:r>
            <a:endParaRPr lang="en-US" sz="1600" i="1"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2166674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3D5A-BAC1-B085-0543-C141EE785A4D}"/>
              </a:ext>
            </a:extLst>
          </p:cNvPr>
          <p:cNvSpPr>
            <a:spLocks noGrp="1"/>
          </p:cNvSpPr>
          <p:nvPr>
            <p:ph type="title"/>
          </p:nvPr>
        </p:nvSpPr>
        <p:spPr/>
        <p:txBody>
          <a:bodyPr/>
          <a:lstStyle/>
          <a:p>
            <a:r>
              <a:rPr lang="en-US" b="0" i="0" dirty="0">
                <a:solidFill>
                  <a:srgbClr val="3C3C3C"/>
                </a:solidFill>
                <a:effectLst/>
                <a:latin typeface="Roboto" panose="02000000000000000000" pitchFamily="2" charset="0"/>
              </a:rPr>
              <a:t>template matching</a:t>
            </a:r>
            <a:endParaRPr lang="en-US" dirty="0"/>
          </a:p>
        </p:txBody>
      </p:sp>
      <p:pic>
        <p:nvPicPr>
          <p:cNvPr id="6146" name="Picture 2" descr="Multiple matched points using template matching">
            <a:extLst>
              <a:ext uri="{FF2B5EF4-FFF2-40B4-BE49-F238E27FC236}">
                <a16:creationId xmlns:a16="http://schemas.microsoft.com/office/drawing/2014/main" id="{287A5E27-5F08-DEA4-442B-3FF587EA7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63" y="1909239"/>
            <a:ext cx="8558074" cy="3202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BD51A-BDFD-DF53-2542-160D8EE2595F}"/>
              </a:ext>
            </a:extLst>
          </p:cNvPr>
          <p:cNvSpPr txBox="1"/>
          <p:nvPr/>
        </p:nvSpPr>
        <p:spPr>
          <a:xfrm>
            <a:off x="3282519" y="5167316"/>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Multiple matched points using template matching.</a:t>
            </a:r>
            <a:endParaRPr lang="en-US" dirty="0"/>
          </a:p>
        </p:txBody>
      </p:sp>
    </p:spTree>
    <p:extLst>
      <p:ext uri="{BB962C8B-B14F-4D97-AF65-F5344CB8AC3E}">
        <p14:creationId xmlns:p14="http://schemas.microsoft.com/office/powerpoint/2010/main" val="46736033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8DC-DEC6-160E-ACB6-E25782F1A55E}"/>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5124" name="Picture 4" descr="Hand picked feature matches">
            <a:extLst>
              <a:ext uri="{FF2B5EF4-FFF2-40B4-BE49-F238E27FC236}">
                <a16:creationId xmlns:a16="http://schemas.microsoft.com/office/drawing/2014/main" id="{086CADCC-908D-44E8-30CC-D4139718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13" y="1426901"/>
            <a:ext cx="8111251" cy="4560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al world scene captured from two different view points">
            <a:extLst>
              <a:ext uri="{FF2B5EF4-FFF2-40B4-BE49-F238E27FC236}">
                <a16:creationId xmlns:a16="http://schemas.microsoft.com/office/drawing/2014/main" id="{03E61FE8-27BD-D70D-CD4A-E744D65CC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295" y="109002"/>
            <a:ext cx="4763292" cy="21192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0CD358-745E-D50A-32FC-2640E33948C7}"/>
              </a:ext>
            </a:extLst>
          </p:cNvPr>
          <p:cNvSpPr txBox="1"/>
          <p:nvPr/>
        </p:nvSpPr>
        <p:spPr>
          <a:xfrm>
            <a:off x="331413" y="1426901"/>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Hand picked feature matches.</a:t>
            </a:r>
            <a:endParaRPr lang="en-US" dirty="0"/>
          </a:p>
        </p:txBody>
      </p:sp>
      <p:sp>
        <p:nvSpPr>
          <p:cNvPr id="9" name="TextBox 8">
            <a:extLst>
              <a:ext uri="{FF2B5EF4-FFF2-40B4-BE49-F238E27FC236}">
                <a16:creationId xmlns:a16="http://schemas.microsoft.com/office/drawing/2014/main" id="{F84C5DCA-0C61-7A6C-3F4F-E0B63D710F5F}"/>
              </a:ext>
            </a:extLst>
          </p:cNvPr>
          <p:cNvSpPr txBox="1"/>
          <p:nvPr/>
        </p:nvSpPr>
        <p:spPr>
          <a:xfrm>
            <a:off x="7097295" y="109002"/>
            <a:ext cx="4443676"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Original images</a:t>
            </a:r>
            <a:endParaRPr lang="en-US" dirty="0"/>
          </a:p>
        </p:txBody>
      </p:sp>
      <p:pic>
        <p:nvPicPr>
          <p:cNvPr id="5126" name="Picture 6" descr="Triangulation of single 3D point in two view geometry.">
            <a:extLst>
              <a:ext uri="{FF2B5EF4-FFF2-40B4-BE49-F238E27FC236}">
                <a16:creationId xmlns:a16="http://schemas.microsoft.com/office/drawing/2014/main" id="{251EC081-61AD-AD4B-008A-EEDE55449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32" y="2769099"/>
            <a:ext cx="4134617" cy="25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93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75A-3570-F7E5-146F-DBBE3509080D}"/>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3074" name="Picture 2" descr="Feature Matching -output">
            <a:extLst>
              <a:ext uri="{FF2B5EF4-FFF2-40B4-BE49-F238E27FC236}">
                <a16:creationId xmlns:a16="http://schemas.microsoft.com/office/drawing/2014/main" id="{E7655983-8812-4110-4D7F-93653D8E1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057" y="2030577"/>
            <a:ext cx="8066386" cy="3738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DD135A-4E6C-28E2-EF2A-C47FAA2E508B}"/>
              </a:ext>
            </a:extLst>
          </p:cNvPr>
          <p:cNvSpPr>
            <a:spLocks noGrp="1"/>
          </p:cNvSpPr>
          <p:nvPr>
            <p:ph idx="1"/>
          </p:nvPr>
        </p:nvSpPr>
        <p:spPr>
          <a:xfrm>
            <a:off x="3879071" y="5727483"/>
            <a:ext cx="4576358" cy="436999"/>
          </a:xfrm>
        </p:spPr>
        <p:txBody>
          <a:bodyPr/>
          <a:lstStyle/>
          <a:p>
            <a:pPr marL="0" indent="0">
              <a:buNone/>
            </a:pPr>
            <a:r>
              <a:rPr lang="en-US" b="1" i="0" dirty="0">
                <a:solidFill>
                  <a:srgbClr val="3C3C3C"/>
                </a:solidFill>
                <a:effectLst/>
                <a:latin typeface="Roboto" panose="02000000000000000000" pitchFamily="2" charset="0"/>
              </a:rPr>
              <a:t>Results of feature detection algorithm</a:t>
            </a:r>
            <a:endParaRPr lang="en-US" b="1" dirty="0"/>
          </a:p>
        </p:txBody>
      </p:sp>
    </p:spTree>
    <p:extLst>
      <p:ext uri="{BB962C8B-B14F-4D97-AF65-F5344CB8AC3E}">
        <p14:creationId xmlns:p14="http://schemas.microsoft.com/office/powerpoint/2010/main" val="13529519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Attention?</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pic>
        <p:nvPicPr>
          <p:cNvPr id="6" name="Picture 5">
            <a:extLst>
              <a:ext uri="{FF2B5EF4-FFF2-40B4-BE49-F238E27FC236}">
                <a16:creationId xmlns:a16="http://schemas.microsoft.com/office/drawing/2014/main" id="{5B0A46E7-25AD-8865-7436-6B421BF3D686}"/>
              </a:ext>
            </a:extLst>
          </p:cNvPr>
          <p:cNvPicPr>
            <a:picLocks noChangeAspect="1"/>
          </p:cNvPicPr>
          <p:nvPr/>
        </p:nvPicPr>
        <p:blipFill>
          <a:blip r:embed="rId2"/>
          <a:stretch>
            <a:fillRect/>
          </a:stretch>
        </p:blipFill>
        <p:spPr>
          <a:xfrm>
            <a:off x="6952186" y="3316087"/>
            <a:ext cx="3933825" cy="2800350"/>
          </a:xfrm>
          <a:prstGeom prst="rect">
            <a:avLst/>
          </a:prstGeom>
        </p:spPr>
      </p:pic>
    </p:spTree>
    <p:extLst>
      <p:ext uri="{BB962C8B-B14F-4D97-AF65-F5344CB8AC3E}">
        <p14:creationId xmlns:p14="http://schemas.microsoft.com/office/powerpoint/2010/main" val="36972008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AB4F-E1B4-2F4E-3607-B1DEB18B5C68}"/>
              </a:ext>
            </a:extLst>
          </p:cNvPr>
          <p:cNvSpPr>
            <a:spLocks noGrp="1"/>
          </p:cNvSpPr>
          <p:nvPr>
            <p:ph type="title"/>
          </p:nvPr>
        </p:nvSpPr>
        <p:spPr/>
        <p:txBody>
          <a:bodyPr/>
          <a:lstStyle/>
          <a:p>
            <a:r>
              <a:rPr lang="en-US" dirty="0"/>
              <a:t>Depth Map from Stereo Images</a:t>
            </a:r>
          </a:p>
        </p:txBody>
      </p:sp>
      <p:pic>
        <p:nvPicPr>
          <p:cNvPr id="6" name="Picture 5">
            <a:extLst>
              <a:ext uri="{FF2B5EF4-FFF2-40B4-BE49-F238E27FC236}">
                <a16:creationId xmlns:a16="http://schemas.microsoft.com/office/drawing/2014/main" id="{1128341D-7C37-BDC4-C76C-2974EBEA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240" y="1939205"/>
            <a:ext cx="4747242" cy="4114276"/>
          </a:xfrm>
          <a:prstGeom prst="rect">
            <a:avLst/>
          </a:prstGeom>
        </p:spPr>
      </p:pic>
      <p:pic>
        <p:nvPicPr>
          <p:cNvPr id="10" name="Picture 9">
            <a:extLst>
              <a:ext uri="{FF2B5EF4-FFF2-40B4-BE49-F238E27FC236}">
                <a16:creationId xmlns:a16="http://schemas.microsoft.com/office/drawing/2014/main" id="{FF6D1309-BAE5-5A83-A092-74F4F6CD8738}"/>
              </a:ext>
            </a:extLst>
          </p:cNvPr>
          <p:cNvPicPr>
            <a:picLocks noChangeAspect="1"/>
          </p:cNvPicPr>
          <p:nvPr/>
        </p:nvPicPr>
        <p:blipFill>
          <a:blip r:embed="rId3"/>
          <a:stretch>
            <a:fillRect/>
          </a:stretch>
        </p:blipFill>
        <p:spPr>
          <a:xfrm>
            <a:off x="482353" y="3202769"/>
            <a:ext cx="6136967" cy="1587147"/>
          </a:xfrm>
          <a:prstGeom prst="rect">
            <a:avLst/>
          </a:prstGeom>
        </p:spPr>
      </p:pic>
    </p:spTree>
    <p:extLst>
      <p:ext uri="{BB962C8B-B14F-4D97-AF65-F5344CB8AC3E}">
        <p14:creationId xmlns:p14="http://schemas.microsoft.com/office/powerpoint/2010/main" val="39812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A0F5-E13F-D1A7-1ADE-A0FC233E465C}"/>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AC10E8D0-8160-6F45-921C-9F84A4DAE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756" y="1988991"/>
            <a:ext cx="9196487" cy="3781494"/>
          </a:xfrm>
          <a:prstGeom prst="rect">
            <a:avLst/>
          </a:prstGeom>
        </p:spPr>
      </p:pic>
    </p:spTree>
    <p:extLst>
      <p:ext uri="{BB962C8B-B14F-4D97-AF65-F5344CB8AC3E}">
        <p14:creationId xmlns:p14="http://schemas.microsoft.com/office/powerpoint/2010/main" val="250726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EC37-D9B4-01E0-2135-3887E21602A3}"/>
              </a:ext>
            </a:extLst>
          </p:cNvPr>
          <p:cNvSpPr>
            <a:spLocks noGrp="1"/>
          </p:cNvSpPr>
          <p:nvPr>
            <p:ph type="title"/>
          </p:nvPr>
        </p:nvSpPr>
        <p:spPr/>
        <p:txBody>
          <a:bodyPr/>
          <a:lstStyle/>
          <a:p>
            <a:pPr algn="l"/>
            <a:r>
              <a:rPr lang="en-US" b="0" i="0" dirty="0">
                <a:solidFill>
                  <a:srgbClr val="404040"/>
                </a:solidFill>
                <a:effectLst/>
                <a:latin typeface="Open Sans" panose="020B0606030504020204" pitchFamily="34" charset="0"/>
              </a:rPr>
              <a:t>monocular</a:t>
            </a:r>
          </a:p>
        </p:txBody>
      </p:sp>
      <p:sp>
        <p:nvSpPr>
          <p:cNvPr id="3" name="Content Placeholder 2">
            <a:extLst>
              <a:ext uri="{FF2B5EF4-FFF2-40B4-BE49-F238E27FC236}">
                <a16:creationId xmlns:a16="http://schemas.microsoft.com/office/drawing/2014/main" id="{3F93FDE2-4D6E-5F1E-BC36-A1F599AE7F35}"/>
              </a:ext>
            </a:extLst>
          </p:cNvPr>
          <p:cNvSpPr>
            <a:spLocks noGrp="1"/>
          </p:cNvSpPr>
          <p:nvPr>
            <p:ph idx="1"/>
          </p:nvPr>
        </p:nvSpPr>
        <p:spPr/>
        <p:txBody>
          <a:bodyPr/>
          <a:lstStyle/>
          <a:p>
            <a:r>
              <a:rPr lang="en-US" dirty="0"/>
              <a:t>one camera and using NN</a:t>
            </a:r>
          </a:p>
          <a:p>
            <a:r>
              <a:rPr lang="en-US" dirty="0"/>
              <a:t>RGB-D Camera and using some tricky ways!</a:t>
            </a:r>
          </a:p>
          <a:p>
            <a:pPr lvl="1"/>
            <a:r>
              <a:rPr lang="en-US" dirty="0"/>
              <a:t>This need a camera that has [depth + </a:t>
            </a:r>
            <a:r>
              <a:rPr lang="en-US" dirty="0" err="1"/>
              <a:t>rgb</a:t>
            </a:r>
            <a:r>
              <a:rPr lang="en-US" dirty="0"/>
              <a:t>]</a:t>
            </a:r>
          </a:p>
          <a:p>
            <a:endParaRPr lang="en-US" dirty="0"/>
          </a:p>
        </p:txBody>
      </p:sp>
    </p:spTree>
    <p:extLst>
      <p:ext uri="{BB962C8B-B14F-4D97-AF65-F5344CB8AC3E}">
        <p14:creationId xmlns:p14="http://schemas.microsoft.com/office/powerpoint/2010/main" val="315434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BB45-9541-407D-C391-291146BD0524}"/>
              </a:ext>
            </a:extLst>
          </p:cNvPr>
          <p:cNvSpPr>
            <a:spLocks noGrp="1"/>
          </p:cNvSpPr>
          <p:nvPr>
            <p:ph type="title"/>
          </p:nvPr>
        </p:nvSpPr>
        <p:spPr/>
        <p:txBody>
          <a:bodyPr/>
          <a:lstStyle/>
          <a:p>
            <a:r>
              <a:rPr lang="en-US" dirty="0"/>
              <a:t>Computer vision Kit</a:t>
            </a:r>
          </a:p>
        </p:txBody>
      </p:sp>
      <p:sp>
        <p:nvSpPr>
          <p:cNvPr id="3" name="Content Placeholder 2">
            <a:extLst>
              <a:ext uri="{FF2B5EF4-FFF2-40B4-BE49-F238E27FC236}">
                <a16:creationId xmlns:a16="http://schemas.microsoft.com/office/drawing/2014/main" id="{B81F65EC-5F5A-E015-C2CF-FE0DAA35451A}"/>
              </a:ext>
            </a:extLst>
          </p:cNvPr>
          <p:cNvSpPr>
            <a:spLocks noGrp="1"/>
          </p:cNvSpPr>
          <p:nvPr>
            <p:ph idx="1"/>
          </p:nvPr>
        </p:nvSpPr>
        <p:spPr>
          <a:xfrm>
            <a:off x="1451579" y="2015732"/>
            <a:ext cx="9603275" cy="3450613"/>
          </a:xfrm>
        </p:spPr>
        <p:txBody>
          <a:bodyPr>
            <a:normAutofit fontScale="92500" lnSpcReduction="20000"/>
          </a:bodyPr>
          <a:lstStyle/>
          <a:p>
            <a:pPr marL="0" indent="0">
              <a:buNone/>
            </a:pPr>
            <a:r>
              <a:rPr lang="en-US" b="0" i="0" dirty="0">
                <a:solidFill>
                  <a:srgbClr val="1E1E1E"/>
                </a:solidFill>
                <a:effectLst/>
                <a:latin typeface="Roboto" panose="02000000000000000000" pitchFamily="2" charset="0"/>
              </a:rPr>
              <a:t>Sometime we just need a prepared kit to just use automatic features, for example:</a:t>
            </a:r>
          </a:p>
          <a:p>
            <a:pPr marL="0" indent="0">
              <a:buNone/>
            </a:pPr>
            <a:r>
              <a:rPr lang="en-US" b="0" i="0" dirty="0">
                <a:solidFill>
                  <a:srgbClr val="1E1E1E"/>
                </a:solidFill>
                <a:effectLst/>
                <a:latin typeface="Roboto" panose="02000000000000000000" pitchFamily="2" charset="0"/>
              </a:rPr>
              <a:t>OAK-D </a:t>
            </a:r>
            <a:r>
              <a:rPr lang="en-US" b="0" i="0" u="sng" dirty="0">
                <a:solidFill>
                  <a:srgbClr val="006CFF"/>
                </a:solidFill>
                <a:effectLst/>
                <a:latin typeface="Roboto" panose="02000000000000000000" pitchFamily="2" charset="0"/>
                <a:hlinkClick r:id="rId2"/>
              </a:rPr>
              <a:t>(OpenCV AI Kit- Depth)</a:t>
            </a:r>
            <a:r>
              <a:rPr lang="en-US" b="0" i="0" dirty="0">
                <a:solidFill>
                  <a:srgbClr val="1E1E1E"/>
                </a:solidFill>
                <a:effectLst/>
                <a:latin typeface="Roboto" panose="02000000000000000000" pitchFamily="2" charset="0"/>
              </a:rPr>
              <a:t> [can be used to help the computer perceive depth] too.</a:t>
            </a:r>
          </a:p>
          <a:p>
            <a:r>
              <a:rPr lang="en-US" b="0" i="0" dirty="0">
                <a:solidFill>
                  <a:srgbClr val="1E1E1E"/>
                </a:solidFill>
                <a:effectLst/>
                <a:latin typeface="Roboto" panose="02000000000000000000" pitchFamily="2" charset="0"/>
              </a:rPr>
              <a:t>Mo</a:t>
            </a:r>
            <a:r>
              <a:rPr lang="en-US" dirty="0">
                <a:solidFill>
                  <a:srgbClr val="1E1E1E"/>
                </a:solidFill>
                <a:latin typeface="Roboto" panose="02000000000000000000" pitchFamily="2" charset="0"/>
              </a:rPr>
              <a:t>tion estimation</a:t>
            </a:r>
          </a:p>
          <a:p>
            <a:r>
              <a:rPr lang="en-US" b="0" i="0" dirty="0">
                <a:solidFill>
                  <a:srgbClr val="1E1E1E"/>
                </a:solidFill>
                <a:effectLst/>
                <a:latin typeface="Roboto" panose="02000000000000000000" pitchFamily="2" charset="0"/>
              </a:rPr>
              <a:t>Jpeg encoding</a:t>
            </a:r>
          </a:p>
          <a:p>
            <a:r>
              <a:rPr lang="en-US" dirty="0">
                <a:solidFill>
                  <a:srgbClr val="1E1E1E"/>
                </a:solidFill>
                <a:latin typeface="Roboto" panose="02000000000000000000" pitchFamily="2" charset="0"/>
              </a:rPr>
              <a:t>Feature tracking</a:t>
            </a:r>
          </a:p>
          <a:p>
            <a:r>
              <a:rPr lang="en-US" b="0" i="0" dirty="0">
                <a:solidFill>
                  <a:srgbClr val="1E1E1E"/>
                </a:solidFill>
                <a:effectLst/>
                <a:latin typeface="Roboto" panose="02000000000000000000" pitchFamily="2" charset="0"/>
              </a:rPr>
              <a:t>Semati</a:t>
            </a:r>
            <a:r>
              <a:rPr lang="en-US" dirty="0">
                <a:solidFill>
                  <a:srgbClr val="1E1E1E"/>
                </a:solidFill>
                <a:latin typeface="Roboto" panose="02000000000000000000" pitchFamily="2" charset="0"/>
              </a:rPr>
              <a:t>c segmentation</a:t>
            </a:r>
          </a:p>
          <a:p>
            <a:r>
              <a:rPr lang="en-US" b="0" i="0" dirty="0">
                <a:solidFill>
                  <a:srgbClr val="1E1E1E"/>
                </a:solidFill>
                <a:effectLst/>
                <a:latin typeface="Roboto" panose="02000000000000000000" pitchFamily="2" charset="0"/>
              </a:rPr>
              <a:t>Object tra</a:t>
            </a:r>
            <a:r>
              <a:rPr lang="en-US" dirty="0">
                <a:solidFill>
                  <a:srgbClr val="1E1E1E"/>
                </a:solidFill>
                <a:latin typeface="Roboto" panose="02000000000000000000" pitchFamily="2" charset="0"/>
              </a:rPr>
              <a:t>cking in 3d space</a:t>
            </a:r>
          </a:p>
          <a:p>
            <a:r>
              <a:rPr lang="en-US" b="0" i="0" dirty="0">
                <a:solidFill>
                  <a:srgbClr val="1E1E1E"/>
                </a:solidFill>
                <a:effectLst/>
                <a:latin typeface="Roboto" panose="02000000000000000000" pitchFamily="2" charset="0"/>
              </a:rPr>
              <a:t>Stereo depth</a:t>
            </a:r>
          </a:p>
          <a:p>
            <a:pPr marL="0" indent="0">
              <a:buNone/>
            </a:pPr>
            <a:endParaRPr lang="en-US" dirty="0"/>
          </a:p>
        </p:txBody>
      </p:sp>
      <p:pic>
        <p:nvPicPr>
          <p:cNvPr id="18434" name="Picture 2">
            <a:extLst>
              <a:ext uri="{FF2B5EF4-FFF2-40B4-BE49-F238E27FC236}">
                <a16:creationId xmlns:a16="http://schemas.microsoft.com/office/drawing/2014/main" id="{82B94F81-0C9E-8A40-7BA7-F5A9024A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461" y="2929607"/>
            <a:ext cx="3277220" cy="3683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8F04AB2-F4EE-C796-309C-69DA32031812}"/>
              </a:ext>
            </a:extLst>
          </p:cNvPr>
          <p:cNvPicPr>
            <a:picLocks noChangeAspect="1"/>
          </p:cNvPicPr>
          <p:nvPr/>
        </p:nvPicPr>
        <p:blipFill>
          <a:blip r:embed="rId4"/>
          <a:stretch>
            <a:fillRect/>
          </a:stretch>
        </p:blipFill>
        <p:spPr>
          <a:xfrm>
            <a:off x="8078681" y="3648165"/>
            <a:ext cx="3779324" cy="2246051"/>
          </a:xfrm>
          <a:prstGeom prst="rect">
            <a:avLst/>
          </a:prstGeom>
        </p:spPr>
      </p:pic>
    </p:spTree>
    <p:extLst>
      <p:ext uri="{BB962C8B-B14F-4D97-AF65-F5344CB8AC3E}">
        <p14:creationId xmlns:p14="http://schemas.microsoft.com/office/powerpoint/2010/main" val="316359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88AF-BA39-778A-7556-4DE77931A7F2}"/>
              </a:ext>
            </a:extLst>
          </p:cNvPr>
          <p:cNvSpPr>
            <a:spLocks noGrp="1"/>
          </p:cNvSpPr>
          <p:nvPr>
            <p:ph type="title"/>
          </p:nvPr>
        </p:nvSpPr>
        <p:spPr/>
        <p:txBody>
          <a:bodyPr/>
          <a:lstStyle/>
          <a:p>
            <a:r>
              <a:rPr lang="en-US" dirty="0"/>
              <a:t>OAK-D (</a:t>
            </a:r>
            <a:r>
              <a:rPr lang="en-US" dirty="0" err="1"/>
              <a:t>cont</a:t>
            </a:r>
            <a:r>
              <a:rPr lang="en-US" dirty="0"/>
              <a:t>…)</a:t>
            </a:r>
          </a:p>
        </p:txBody>
      </p:sp>
      <p:pic>
        <p:nvPicPr>
          <p:cNvPr id="4" name="Picture 3">
            <a:extLst>
              <a:ext uri="{FF2B5EF4-FFF2-40B4-BE49-F238E27FC236}">
                <a16:creationId xmlns:a16="http://schemas.microsoft.com/office/drawing/2014/main" id="{28F43E43-C64B-8A6C-82B8-7D8870CEE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747" y="739066"/>
            <a:ext cx="4989083" cy="5379868"/>
          </a:xfrm>
          <a:prstGeom prst="rect">
            <a:avLst/>
          </a:prstGeom>
        </p:spPr>
      </p:pic>
      <p:pic>
        <p:nvPicPr>
          <p:cNvPr id="7" name="Picture 6">
            <a:extLst>
              <a:ext uri="{FF2B5EF4-FFF2-40B4-BE49-F238E27FC236}">
                <a16:creationId xmlns:a16="http://schemas.microsoft.com/office/drawing/2014/main" id="{02AA4EDE-68F5-AC51-D6EE-D7E825D76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32" y="2176594"/>
            <a:ext cx="6381750" cy="3619500"/>
          </a:xfrm>
          <a:prstGeom prst="rect">
            <a:avLst/>
          </a:prstGeom>
        </p:spPr>
      </p:pic>
    </p:spTree>
    <p:extLst>
      <p:ext uri="{BB962C8B-B14F-4D97-AF65-F5344CB8AC3E}">
        <p14:creationId xmlns:p14="http://schemas.microsoft.com/office/powerpoint/2010/main" val="2455154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3420-56B9-F9A6-E637-A8BA033155EA}"/>
              </a:ext>
            </a:extLst>
          </p:cNvPr>
          <p:cNvSpPr>
            <a:spLocks noGrp="1"/>
          </p:cNvSpPr>
          <p:nvPr>
            <p:ph type="title"/>
          </p:nvPr>
        </p:nvSpPr>
        <p:spPr/>
        <p:txBody>
          <a:bodyPr/>
          <a:lstStyle/>
          <a:p>
            <a:r>
              <a:rPr lang="en-US" dirty="0"/>
              <a:t>OAK-D (</a:t>
            </a:r>
            <a:r>
              <a:rPr lang="en-US" dirty="0" err="1"/>
              <a:t>cont</a:t>
            </a:r>
            <a:r>
              <a:rPr lang="en-US" dirty="0"/>
              <a:t>…)</a:t>
            </a:r>
          </a:p>
        </p:txBody>
      </p:sp>
      <p:pic>
        <p:nvPicPr>
          <p:cNvPr id="5" name="Picture 4">
            <a:extLst>
              <a:ext uri="{FF2B5EF4-FFF2-40B4-BE49-F238E27FC236}">
                <a16:creationId xmlns:a16="http://schemas.microsoft.com/office/drawing/2014/main" id="{E61275B5-C147-EDE4-947B-164D0E4A9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84" y="1977652"/>
            <a:ext cx="6381750" cy="3810000"/>
          </a:xfrm>
          <a:prstGeom prst="rect">
            <a:avLst/>
          </a:prstGeom>
        </p:spPr>
      </p:pic>
      <p:pic>
        <p:nvPicPr>
          <p:cNvPr id="8" name="Picture 7">
            <a:extLst>
              <a:ext uri="{FF2B5EF4-FFF2-40B4-BE49-F238E27FC236}">
                <a16:creationId xmlns:a16="http://schemas.microsoft.com/office/drawing/2014/main" id="{73C6E567-FD7D-CD58-EC36-CA0F8C92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595" y="2249900"/>
            <a:ext cx="5001221" cy="3265503"/>
          </a:xfrm>
          <a:prstGeom prst="rect">
            <a:avLst/>
          </a:prstGeom>
        </p:spPr>
      </p:pic>
      <p:sp>
        <p:nvSpPr>
          <p:cNvPr id="10" name="TextBox 9">
            <a:extLst>
              <a:ext uri="{FF2B5EF4-FFF2-40B4-BE49-F238E27FC236}">
                <a16:creationId xmlns:a16="http://schemas.microsoft.com/office/drawing/2014/main" id="{E429D8E0-A583-6A94-2A92-0C2C24D6E6E3}"/>
              </a:ext>
            </a:extLst>
          </p:cNvPr>
          <p:cNvSpPr txBox="1"/>
          <p:nvPr/>
        </p:nvSpPr>
        <p:spPr>
          <a:xfrm>
            <a:off x="7980961" y="5653371"/>
            <a:ext cx="3073893" cy="400110"/>
          </a:xfrm>
          <a:prstGeom prst="rect">
            <a:avLst/>
          </a:prstGeom>
          <a:noFill/>
        </p:spPr>
        <p:txBody>
          <a:bodyPr wrap="square">
            <a:spAutoFit/>
          </a:bodyPr>
          <a:lstStyle/>
          <a:p>
            <a:pPr algn="ctr"/>
            <a:r>
              <a:rPr lang="en-US" sz="2000" b="1" dirty="0"/>
              <a:t>And more options!</a:t>
            </a:r>
          </a:p>
        </p:txBody>
      </p:sp>
    </p:spTree>
    <p:extLst>
      <p:ext uri="{BB962C8B-B14F-4D97-AF65-F5344CB8AC3E}">
        <p14:creationId xmlns:p14="http://schemas.microsoft.com/office/powerpoint/2010/main" val="54178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r>
              <a:rPr lang="en-US" dirty="0" err="1"/>
              <a:t>Sesors</a:t>
            </a:r>
            <a:r>
              <a:rPr lang="en-US" dirty="0"/>
              <a:t> | cameras specs</a:t>
            </a:r>
          </a:p>
          <a:p>
            <a:r>
              <a:rPr lang="en-US" dirty="0" err="1"/>
              <a:t>Hardwares</a:t>
            </a:r>
            <a:r>
              <a:rPr lang="en-US" dirty="0"/>
              <a:t> for computation</a:t>
            </a:r>
          </a:p>
          <a:p>
            <a:r>
              <a:rPr lang="en-US" dirty="0" err="1"/>
              <a:t>Diffrent</a:t>
            </a:r>
            <a:r>
              <a:rPr lang="en-US" dirty="0"/>
              <a:t> situations</a:t>
            </a:r>
          </a:p>
          <a:p>
            <a:r>
              <a:rPr lang="en-US" dirty="0"/>
              <a:t>What can be used instead camera ?!</a:t>
            </a:r>
          </a:p>
          <a:p>
            <a:r>
              <a:rPr lang="en-US" dirty="0" err="1"/>
              <a:t>etc</a:t>
            </a:r>
            <a:endParaRPr lang="en-US" dirty="0"/>
          </a:p>
        </p:txBody>
      </p:sp>
    </p:spTree>
    <p:extLst>
      <p:ext uri="{BB962C8B-B14F-4D97-AF65-F5344CB8AC3E}">
        <p14:creationId xmlns:p14="http://schemas.microsoft.com/office/powerpoint/2010/main" val="401208284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92FA-1DB7-9081-EEAE-3A6ABF80583A}"/>
              </a:ext>
            </a:extLst>
          </p:cNvPr>
          <p:cNvSpPr>
            <a:spLocks noGrp="1"/>
          </p:cNvSpPr>
          <p:nvPr>
            <p:ph type="title"/>
          </p:nvPr>
        </p:nvSpPr>
        <p:spPr/>
        <p:txBody>
          <a:bodyPr/>
          <a:lstStyle/>
          <a:p>
            <a:r>
              <a:rPr lang="en-US" b="1" i="0" dirty="0">
                <a:solidFill>
                  <a:srgbClr val="183247"/>
                </a:solidFill>
                <a:effectLst/>
                <a:latin typeface="Open Sans" panose="020B0606030504020204" pitchFamily="34" charset="0"/>
              </a:rPr>
              <a:t>360 degree </a:t>
            </a:r>
            <a:r>
              <a:rPr lang="en-US" dirty="0"/>
              <a:t>images</a:t>
            </a:r>
          </a:p>
        </p:txBody>
      </p:sp>
      <p:pic>
        <p:nvPicPr>
          <p:cNvPr id="6" name="Content Placeholder 5">
            <a:extLst>
              <a:ext uri="{FF2B5EF4-FFF2-40B4-BE49-F238E27FC236}">
                <a16:creationId xmlns:a16="http://schemas.microsoft.com/office/drawing/2014/main" id="{C64E8737-435C-8259-AC6D-D4BB7981D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884815" y="804519"/>
            <a:ext cx="5398703" cy="5074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9A49-A2D9-4882-569F-182F14645DC6}"/>
              </a:ext>
            </a:extLst>
          </p:cNvPr>
          <p:cNvSpPr txBox="1"/>
          <p:nvPr/>
        </p:nvSpPr>
        <p:spPr>
          <a:xfrm>
            <a:off x="1451579" y="1954852"/>
            <a:ext cx="4433236" cy="646331"/>
          </a:xfrm>
          <a:prstGeom prst="rect">
            <a:avLst/>
          </a:prstGeom>
          <a:noFill/>
        </p:spPr>
        <p:txBody>
          <a:bodyPr wrap="square">
            <a:spAutoFit/>
          </a:bodyPr>
          <a:lstStyle/>
          <a:p>
            <a:pPr marL="285750" indent="-285750">
              <a:buFont typeface="Arial" panose="020B0604020202020204" pitchFamily="34" charset="0"/>
              <a:buChar char="•"/>
            </a:pPr>
            <a:r>
              <a:rPr lang="en-US" dirty="0"/>
              <a:t>Reconstruct 3d model from images in 360 degree</a:t>
            </a:r>
          </a:p>
        </p:txBody>
      </p:sp>
    </p:spTree>
    <p:extLst>
      <p:ext uri="{BB962C8B-B14F-4D97-AF65-F5344CB8AC3E}">
        <p14:creationId xmlns:p14="http://schemas.microsoft.com/office/powerpoint/2010/main" val="333593208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B7F5-899C-B1B4-BFF0-5C62B93DE969}"/>
              </a:ext>
            </a:extLst>
          </p:cNvPr>
          <p:cNvSpPr>
            <a:spLocks noGrp="1"/>
          </p:cNvSpPr>
          <p:nvPr>
            <p:ph type="title"/>
          </p:nvPr>
        </p:nvSpPr>
        <p:spPr/>
        <p:txBody>
          <a:bodyPr/>
          <a:lstStyle/>
          <a:p>
            <a:r>
              <a:rPr lang="en-US" dirty="0"/>
              <a:t>Points cloud to mesh</a:t>
            </a:r>
          </a:p>
        </p:txBody>
      </p:sp>
      <p:pic>
        <p:nvPicPr>
          <p:cNvPr id="1026" name="Picture 2">
            <a:extLst>
              <a:ext uri="{FF2B5EF4-FFF2-40B4-BE49-F238E27FC236}">
                <a16:creationId xmlns:a16="http://schemas.microsoft.com/office/drawing/2014/main" id="{7D0E6B47-7328-4642-9B34-9642F7F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837" y="2038490"/>
            <a:ext cx="9365942" cy="376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524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E9F6-336F-F577-8793-8BA7DB98A3F7}"/>
              </a:ext>
            </a:extLst>
          </p:cNvPr>
          <p:cNvSpPr>
            <a:spLocks noGrp="1"/>
          </p:cNvSpPr>
          <p:nvPr>
            <p:ph type="title"/>
          </p:nvPr>
        </p:nvSpPr>
        <p:spPr/>
        <p:txBody>
          <a:bodyPr/>
          <a:lstStyle/>
          <a:p>
            <a:r>
              <a:rPr lang="en-US" dirty="0"/>
              <a:t>Final useful app [</a:t>
            </a:r>
            <a:r>
              <a:rPr lang="en-US" dirty="0" err="1"/>
              <a:t>odometery</a:t>
            </a:r>
            <a:r>
              <a:rPr lang="en-US" dirty="0"/>
              <a:t>]</a:t>
            </a:r>
          </a:p>
        </p:txBody>
      </p:sp>
      <p:pic>
        <p:nvPicPr>
          <p:cNvPr id="2050" name="Picture 2" descr="alt text">
            <a:extLst>
              <a:ext uri="{FF2B5EF4-FFF2-40B4-BE49-F238E27FC236}">
                <a16:creationId xmlns:a16="http://schemas.microsoft.com/office/drawing/2014/main" id="{594EED6F-1259-9645-1532-9ADEB866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7" y="1957215"/>
            <a:ext cx="10795248" cy="3910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A425F7-76C0-7AB3-8097-6DB7DEF66969}"/>
              </a:ext>
            </a:extLst>
          </p:cNvPr>
          <p:cNvSpPr txBox="1"/>
          <p:nvPr/>
        </p:nvSpPr>
        <p:spPr>
          <a:xfrm>
            <a:off x="3566603" y="5786023"/>
            <a:ext cx="6103398" cy="369332"/>
          </a:xfrm>
          <a:prstGeom prst="rect">
            <a:avLst/>
          </a:prstGeom>
          <a:noFill/>
        </p:spPr>
        <p:txBody>
          <a:bodyPr wrap="square">
            <a:spAutoFit/>
          </a:bodyPr>
          <a:lstStyle/>
          <a:p>
            <a:r>
              <a:rPr lang="en-US" dirty="0"/>
              <a:t>https://github.com/ZhenghaoFei/visual_odom</a:t>
            </a:r>
          </a:p>
        </p:txBody>
      </p:sp>
    </p:spTree>
    <p:extLst>
      <p:ext uri="{BB962C8B-B14F-4D97-AF65-F5344CB8AC3E}">
        <p14:creationId xmlns:p14="http://schemas.microsoft.com/office/powerpoint/2010/main" val="38285228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8" y="3041732"/>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5DAD9-2CB3-5044-02F6-B60C4BED2A68}"/>
              </a:ext>
            </a:extLst>
          </p:cNvPr>
          <p:cNvSpPr txBox="1"/>
          <p:nvPr/>
        </p:nvSpPr>
        <p:spPr>
          <a:xfrm>
            <a:off x="408374" y="5390581"/>
            <a:ext cx="6103398" cy="738664"/>
          </a:xfrm>
          <a:prstGeom prst="rect">
            <a:avLst/>
          </a:prstGeom>
          <a:noFill/>
        </p:spPr>
        <p:txBody>
          <a:bodyPr wrap="square">
            <a:spAutoFit/>
          </a:bodyPr>
          <a:lstStyle/>
          <a:p>
            <a:r>
              <a:rPr lang="en-US" sz="1400" b="0" i="1"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a:t>
            </a:r>
            <a:endParaRPr lang="en-US" sz="1400" i="1"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0308"/>
            <a:ext cx="3645064" cy="202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2865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0C80-02B0-E164-EB12-DFA4E6B6E31B}"/>
              </a:ext>
            </a:extLst>
          </p:cNvPr>
          <p:cNvSpPr>
            <a:spLocks noGrp="1"/>
          </p:cNvSpPr>
          <p:nvPr>
            <p:ph type="title"/>
          </p:nvPr>
        </p:nvSpPr>
        <p:spPr/>
        <p:txBody>
          <a:bodyPr/>
          <a:lstStyle/>
          <a:p>
            <a:r>
              <a:rPr lang="en-US" dirty="0"/>
              <a:t>Depth map from basic block matching</a:t>
            </a:r>
          </a:p>
        </p:txBody>
      </p:sp>
      <p:pic>
        <p:nvPicPr>
          <p:cNvPr id="6" name="Picture 5">
            <a:extLst>
              <a:ext uri="{FF2B5EF4-FFF2-40B4-BE49-F238E27FC236}">
                <a16:creationId xmlns:a16="http://schemas.microsoft.com/office/drawing/2014/main" id="{B4CD211D-C2B8-23DF-F910-D1C7D7C2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163" y="1870315"/>
            <a:ext cx="7430610" cy="4183166"/>
          </a:xfrm>
          <a:prstGeom prst="rect">
            <a:avLst/>
          </a:prstGeom>
        </p:spPr>
      </p:pic>
      <p:pic>
        <p:nvPicPr>
          <p:cNvPr id="1028" name="Picture 4">
            <a:extLst>
              <a:ext uri="{FF2B5EF4-FFF2-40B4-BE49-F238E27FC236}">
                <a16:creationId xmlns:a16="http://schemas.microsoft.com/office/drawing/2014/main" id="{74DFC104-3BFD-ED6F-3953-DA826D2E5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050"/>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457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694C-C6C7-E0FA-14C3-FB298B34E1F2}"/>
              </a:ext>
            </a:extLst>
          </p:cNvPr>
          <p:cNvSpPr>
            <a:spLocks noGrp="1"/>
          </p:cNvSpPr>
          <p:nvPr>
            <p:ph type="title"/>
          </p:nvPr>
        </p:nvSpPr>
        <p:spPr/>
        <p:txBody>
          <a:bodyPr/>
          <a:lstStyle/>
          <a:p>
            <a:r>
              <a:rPr lang="en-US" dirty="0"/>
              <a:t>Camera calibration for kitti00 dataset’s</a:t>
            </a:r>
          </a:p>
        </p:txBody>
      </p:sp>
      <p:sp>
        <p:nvSpPr>
          <p:cNvPr id="3" name="Content Placeholder 2">
            <a:extLst>
              <a:ext uri="{FF2B5EF4-FFF2-40B4-BE49-F238E27FC236}">
                <a16:creationId xmlns:a16="http://schemas.microsoft.com/office/drawing/2014/main" id="{8ABFFFB4-C1C5-9251-EE84-7461CE11E72C}"/>
              </a:ext>
            </a:extLst>
          </p:cNvPr>
          <p:cNvSpPr>
            <a:spLocks noGrp="1"/>
          </p:cNvSpPr>
          <p:nvPr>
            <p:ph idx="1"/>
          </p:nvPr>
        </p:nvSpPr>
        <p:spPr/>
        <p:txBody>
          <a:bodyPr>
            <a:normAutofit/>
          </a:bodyPr>
          <a:lstStyle/>
          <a:p>
            <a:r>
              <a:rPr lang="en-US" dirty="0">
                <a:hlinkClick r:id="rId2"/>
              </a:rPr>
              <a:t>https://github.com/ZhenghaoFei/visual_odom/tree/master/calibration</a:t>
            </a:r>
            <a:r>
              <a:rPr lang="fa-IR" dirty="0"/>
              <a:t> </a:t>
            </a:r>
            <a:r>
              <a:rPr lang="en-US" dirty="0"/>
              <a:t> , example:</a:t>
            </a:r>
            <a:endParaRPr lang="fa-IR" dirty="0"/>
          </a:p>
          <a:p>
            <a:pPr marL="0" indent="0">
              <a:buNone/>
            </a:pPr>
            <a:r>
              <a:rPr lang="en-US" dirty="0" err="1"/>
              <a:t>Camera.fx</a:t>
            </a:r>
            <a:r>
              <a:rPr lang="en-US" dirty="0"/>
              <a:t>: </a:t>
            </a:r>
            <a:r>
              <a:rPr lang="en-US" b="1" dirty="0"/>
              <a:t>718.8560   </a:t>
            </a:r>
            <a:r>
              <a:rPr lang="fa-IR" dirty="0"/>
              <a:t>#</a:t>
            </a:r>
            <a:r>
              <a:rPr lang="en-US" dirty="0"/>
              <a:t> </a:t>
            </a:r>
            <a:r>
              <a:rPr lang="en-US" sz="1600" dirty="0"/>
              <a:t>Camera calibration and distortion parameters</a:t>
            </a:r>
            <a:endParaRPr lang="en-US" dirty="0"/>
          </a:p>
          <a:p>
            <a:pPr marL="0" indent="0">
              <a:buNone/>
            </a:pPr>
            <a:r>
              <a:rPr lang="en-US" dirty="0" err="1"/>
              <a:t>Camera.fy</a:t>
            </a:r>
            <a:r>
              <a:rPr lang="en-US" dirty="0"/>
              <a:t>: </a:t>
            </a:r>
            <a:r>
              <a:rPr lang="en-US" b="1" dirty="0"/>
              <a:t>718.8560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Camera.cx: </a:t>
            </a:r>
            <a:r>
              <a:rPr lang="en-US" b="1" dirty="0"/>
              <a:t>607.1928 </a:t>
            </a:r>
            <a:r>
              <a:rPr lang="en-US" dirty="0"/>
              <a:t>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Camera.cy: </a:t>
            </a:r>
            <a:r>
              <a:rPr lang="en-US" b="1" dirty="0"/>
              <a:t>185.2157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fa-IR" dirty="0"/>
          </a:p>
          <a:p>
            <a:pPr marL="0" indent="0">
              <a:buNone/>
            </a:pPr>
            <a:r>
              <a:rPr lang="en-US" dirty="0"/>
              <a:t>Camera.bf: </a:t>
            </a:r>
            <a:r>
              <a:rPr lang="en-US" b="1" dirty="0"/>
              <a:t>-386.1448</a:t>
            </a:r>
            <a:r>
              <a:rPr lang="fa-IR" b="1" dirty="0"/>
              <a:t>	</a:t>
            </a:r>
            <a:r>
              <a:rPr lang="en-US" dirty="0"/>
              <a:t># stereo baseline times </a:t>
            </a:r>
            <a:r>
              <a:rPr lang="en-US" dirty="0" err="1"/>
              <a:t>fx</a:t>
            </a:r>
            <a:endParaRPr lang="en-US" dirty="0"/>
          </a:p>
          <a:p>
            <a:pPr marL="0" indent="0">
              <a:buNone/>
            </a:pPr>
            <a:r>
              <a:rPr lang="en-US" dirty="0" err="1"/>
              <a:t>ThDepth</a:t>
            </a:r>
            <a:r>
              <a:rPr lang="en-US" dirty="0"/>
              <a:t>: </a:t>
            </a:r>
            <a:r>
              <a:rPr lang="en-US" b="1" dirty="0"/>
              <a:t>35</a:t>
            </a:r>
            <a:r>
              <a:rPr lang="fa-IR" b="1" dirty="0"/>
              <a:t>		</a:t>
            </a:r>
            <a:r>
              <a:rPr lang="en-US" dirty="0"/>
              <a:t># Close/Far threshold. Baseline times.</a:t>
            </a:r>
          </a:p>
        </p:txBody>
      </p:sp>
      <p:grpSp>
        <p:nvGrpSpPr>
          <p:cNvPr id="12" name="Group 11">
            <a:extLst>
              <a:ext uri="{FF2B5EF4-FFF2-40B4-BE49-F238E27FC236}">
                <a16:creationId xmlns:a16="http://schemas.microsoft.com/office/drawing/2014/main" id="{63D28C75-FCFA-A840-9F7A-EE55AFE8B73F}"/>
              </a:ext>
            </a:extLst>
          </p:cNvPr>
          <p:cNvGrpSpPr/>
          <p:nvPr/>
        </p:nvGrpSpPr>
        <p:grpSpPr>
          <a:xfrm>
            <a:off x="8463725" y="4168214"/>
            <a:ext cx="3403107" cy="1775534"/>
            <a:chOff x="8788893" y="4421080"/>
            <a:chExt cx="3403107" cy="1775534"/>
          </a:xfrm>
        </p:grpSpPr>
        <p:sp>
          <p:nvSpPr>
            <p:cNvPr id="6" name="Rectangle 5">
              <a:extLst>
                <a:ext uri="{FF2B5EF4-FFF2-40B4-BE49-F238E27FC236}">
                  <a16:creationId xmlns:a16="http://schemas.microsoft.com/office/drawing/2014/main" id="{EB615903-BBC5-774B-58CB-F849327AB664}"/>
                </a:ext>
              </a:extLst>
            </p:cNvPr>
            <p:cNvSpPr/>
            <p:nvPr/>
          </p:nvSpPr>
          <p:spPr>
            <a:xfrm>
              <a:off x="8788893" y="4421080"/>
              <a:ext cx="3322469" cy="177553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CE248F-AA4F-A70B-80D0-289D76C9A053}"/>
                </a:ext>
              </a:extLst>
            </p:cNvPr>
            <p:cNvSpPr txBox="1"/>
            <p:nvPr/>
          </p:nvSpPr>
          <p:spPr>
            <a:xfrm>
              <a:off x="8869532" y="4562976"/>
              <a:ext cx="3322468" cy="1477328"/>
            </a:xfrm>
            <a:prstGeom prst="rect">
              <a:avLst/>
            </a:prstGeom>
            <a:noFill/>
          </p:spPr>
          <p:txBody>
            <a:bodyPr wrap="square">
              <a:spAutoFit/>
            </a:bodyPr>
            <a:lstStyle/>
            <a:p>
              <a:r>
                <a:rPr lang="en-US" b="0" i="0" dirty="0">
                  <a:solidFill>
                    <a:srgbClr val="202124"/>
                  </a:solidFill>
                  <a:effectLst/>
                  <a:latin typeface="Google Sans"/>
                </a:rPr>
                <a:t>KITTI is </a:t>
              </a:r>
              <a:r>
                <a:rPr lang="en-US" b="0" i="0" dirty="0">
                  <a:solidFill>
                    <a:srgbClr val="040C28"/>
                  </a:solidFill>
                  <a:effectLst/>
                  <a:latin typeface="Google Sans"/>
                </a:rPr>
                <a:t>a dataset for autonomous driving</a:t>
              </a:r>
              <a:r>
                <a:rPr lang="en-US" b="0" i="0" dirty="0">
                  <a:solidFill>
                    <a:srgbClr val="202124"/>
                  </a:solidFill>
                  <a:effectLst/>
                  <a:latin typeface="Google Sans"/>
                </a:rPr>
                <a:t> developed by the Karlsruhe Institute of Technology and Toyota Technological Institute at Chicago.</a:t>
              </a:r>
              <a:endParaRPr lang="en-US" dirty="0"/>
            </a:p>
          </p:txBody>
        </p:sp>
      </p:grpSp>
      <p:pic>
        <p:nvPicPr>
          <p:cNvPr id="11" name="Picture 10">
            <a:extLst>
              <a:ext uri="{FF2B5EF4-FFF2-40B4-BE49-F238E27FC236}">
                <a16:creationId xmlns:a16="http://schemas.microsoft.com/office/drawing/2014/main" id="{7BA0EFE5-8D53-6C2A-1B8E-6BED6FA94706}"/>
              </a:ext>
            </a:extLst>
          </p:cNvPr>
          <p:cNvPicPr>
            <a:picLocks noChangeAspect="1"/>
          </p:cNvPicPr>
          <p:nvPr/>
        </p:nvPicPr>
        <p:blipFill>
          <a:blip r:embed="rId3"/>
          <a:stretch>
            <a:fillRect/>
          </a:stretch>
        </p:blipFill>
        <p:spPr>
          <a:xfrm>
            <a:off x="8971727" y="2589743"/>
            <a:ext cx="2306463" cy="1564057"/>
          </a:xfrm>
          <a:prstGeom prst="rect">
            <a:avLst/>
          </a:prstGeom>
        </p:spPr>
      </p:pic>
    </p:spTree>
    <p:extLst>
      <p:ext uri="{BB962C8B-B14F-4D97-AF65-F5344CB8AC3E}">
        <p14:creationId xmlns:p14="http://schemas.microsoft.com/office/powerpoint/2010/main" val="266673381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B593-3ACA-3B02-829A-95CE160DDD25}"/>
              </a:ext>
            </a:extLst>
          </p:cNvPr>
          <p:cNvSpPr>
            <a:spLocks noGrp="1"/>
          </p:cNvSpPr>
          <p:nvPr>
            <p:ph type="title"/>
          </p:nvPr>
        </p:nvSpPr>
        <p:spPr/>
        <p:txBody>
          <a:bodyPr/>
          <a:lstStyle/>
          <a:p>
            <a:r>
              <a:rPr lang="en-US" dirty="0"/>
              <a:t>Deeper in the Topic</a:t>
            </a:r>
          </a:p>
        </p:txBody>
      </p:sp>
      <p:sp>
        <p:nvSpPr>
          <p:cNvPr id="3" name="Content Placeholder 2">
            <a:extLst>
              <a:ext uri="{FF2B5EF4-FFF2-40B4-BE49-F238E27FC236}">
                <a16:creationId xmlns:a16="http://schemas.microsoft.com/office/drawing/2014/main" id="{90C6A977-F389-AE41-64CE-9163E0F24526}"/>
              </a:ext>
            </a:extLst>
          </p:cNvPr>
          <p:cNvSpPr>
            <a:spLocks noGrp="1"/>
          </p:cNvSpPr>
          <p:nvPr>
            <p:ph idx="1"/>
          </p:nvPr>
        </p:nvSpPr>
        <p:spPr>
          <a:xfrm>
            <a:off x="1451578" y="2015732"/>
            <a:ext cx="6245361" cy="3450613"/>
          </a:xfrm>
        </p:spPr>
        <p:txBody>
          <a:bodyPr>
            <a:normAutofit/>
          </a:bodyPr>
          <a:lstStyle/>
          <a:p>
            <a:pPr marL="0" indent="0">
              <a:buNone/>
            </a:pPr>
            <a:r>
              <a:rPr lang="en-US" dirty="0"/>
              <a:t>If you want to have more knowledge in this field, you can read this book:</a:t>
            </a:r>
          </a:p>
          <a:p>
            <a:r>
              <a:rPr lang="en-US" sz="2400" b="1" i="0" dirty="0">
                <a:solidFill>
                  <a:srgbClr val="0F1111"/>
                </a:solidFill>
                <a:effectLst/>
                <a:latin typeface="Amazon Ember"/>
              </a:rPr>
              <a:t>Multiple View Geometry in Computer Vision </a:t>
            </a:r>
          </a:p>
          <a:p>
            <a:pPr marL="0" indent="0">
              <a:buNone/>
            </a:pPr>
            <a:r>
              <a:rPr lang="en-US" dirty="0"/>
              <a:t>Or if you need good library to have better visualize in </a:t>
            </a:r>
            <a:r>
              <a:rPr lang="en-US" dirty="0" err="1"/>
              <a:t>opencv</a:t>
            </a:r>
            <a:r>
              <a:rPr lang="en-US" dirty="0"/>
              <a:t>, then use:</a:t>
            </a:r>
          </a:p>
          <a:p>
            <a:pPr algn="l"/>
            <a:r>
              <a:rPr lang="en-US" sz="2400" b="1" i="0" dirty="0">
                <a:solidFill>
                  <a:srgbClr val="003048"/>
                </a:solidFill>
                <a:effectLst/>
                <a:latin typeface="trebuchet ms" panose="020B0603020202020204" pitchFamily="34" charset="0"/>
              </a:rPr>
              <a:t>OpenCV Viz</a:t>
            </a:r>
            <a:endParaRPr lang="en-US" sz="2400" b="1" dirty="0">
              <a:solidFill>
                <a:srgbClr val="003048"/>
              </a:solidFill>
              <a:latin typeface="trebuchet ms" panose="020B0603020202020204" pitchFamily="34" charset="0"/>
            </a:endParaRPr>
          </a:p>
          <a:p>
            <a:pPr algn="l"/>
            <a:r>
              <a:rPr lang="en-US" sz="2400" b="1" i="0" dirty="0">
                <a:solidFill>
                  <a:srgbClr val="003048"/>
                </a:solidFill>
                <a:effectLst/>
                <a:latin typeface="trebuchet ms" panose="020B0603020202020204" pitchFamily="34" charset="0"/>
                <a:hlinkClick r:id="rId2"/>
              </a:rPr>
              <a:t>Calib3d</a:t>
            </a:r>
            <a:endParaRPr lang="fa-IR" sz="2400" b="1" i="0" dirty="0">
              <a:solidFill>
                <a:srgbClr val="003048"/>
              </a:solidFill>
              <a:effectLst/>
              <a:latin typeface="trebuchet ms" panose="020B0603020202020204" pitchFamily="34" charset="0"/>
            </a:endParaRPr>
          </a:p>
          <a:p>
            <a:pPr marL="0" indent="0" algn="l">
              <a:buNone/>
            </a:pPr>
            <a:endParaRPr lang="en-US" sz="2400" b="1" i="0" dirty="0">
              <a:solidFill>
                <a:srgbClr val="003048"/>
              </a:solidFill>
              <a:effectLst/>
              <a:latin typeface="trebuchet ms" panose="020B0603020202020204" pitchFamily="34" charset="0"/>
            </a:endParaRPr>
          </a:p>
        </p:txBody>
      </p:sp>
      <p:pic>
        <p:nvPicPr>
          <p:cNvPr id="1026" name="Picture 2">
            <a:extLst>
              <a:ext uri="{FF2B5EF4-FFF2-40B4-BE49-F238E27FC236}">
                <a16:creationId xmlns:a16="http://schemas.microsoft.com/office/drawing/2014/main" id="{244561FA-A564-448D-1238-0D2D529A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494" y="1835082"/>
            <a:ext cx="2994629" cy="430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3DA7E9-2C73-2D24-0FD5-78054AA01B56}"/>
              </a:ext>
            </a:extLst>
          </p:cNvPr>
          <p:cNvSpPr txBox="1"/>
          <p:nvPr/>
        </p:nvSpPr>
        <p:spPr>
          <a:xfrm>
            <a:off x="2840114" y="4820014"/>
            <a:ext cx="3795306" cy="646331"/>
          </a:xfrm>
          <a:prstGeom prst="rect">
            <a:avLst/>
          </a:prstGeom>
          <a:noFill/>
        </p:spPr>
        <p:txBody>
          <a:bodyPr wrap="square">
            <a:spAutoFit/>
          </a:bodyPr>
          <a:lstStyle/>
          <a:p>
            <a:r>
              <a:rPr lang="en-US" dirty="0"/>
              <a:t>It is good to take around 30 to 50 pictures with both cameras.</a:t>
            </a:r>
          </a:p>
        </p:txBody>
      </p:sp>
    </p:spTree>
    <p:extLst>
      <p:ext uri="{BB962C8B-B14F-4D97-AF65-F5344CB8AC3E}">
        <p14:creationId xmlns:p14="http://schemas.microsoft.com/office/powerpoint/2010/main" val="271166687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31EF-FE18-8FCB-3456-5B4BC6E968C6}"/>
              </a:ext>
            </a:extLst>
          </p:cNvPr>
          <p:cNvSpPr>
            <a:spLocks noGrp="1"/>
          </p:cNvSpPr>
          <p:nvPr>
            <p:ph type="title"/>
          </p:nvPr>
        </p:nvSpPr>
        <p:spPr/>
        <p:txBody>
          <a:bodyPr/>
          <a:lstStyle/>
          <a:p>
            <a:r>
              <a:rPr lang="en-US"/>
              <a:t>Useful </a:t>
            </a:r>
            <a:r>
              <a:rPr lang="en-US" dirty="0"/>
              <a:t>links	</a:t>
            </a:r>
          </a:p>
        </p:txBody>
      </p:sp>
      <p:sp>
        <p:nvSpPr>
          <p:cNvPr id="3" name="Content Placeholder 2">
            <a:extLst>
              <a:ext uri="{FF2B5EF4-FFF2-40B4-BE49-F238E27FC236}">
                <a16:creationId xmlns:a16="http://schemas.microsoft.com/office/drawing/2014/main" id="{5B316966-8751-1CF7-498A-069B1E898F17}"/>
              </a:ext>
            </a:extLst>
          </p:cNvPr>
          <p:cNvSpPr>
            <a:spLocks noGrp="1"/>
          </p:cNvSpPr>
          <p:nvPr>
            <p:ph idx="1"/>
          </p:nvPr>
        </p:nvSpPr>
        <p:spPr>
          <a:xfrm>
            <a:off x="1451579" y="2015732"/>
            <a:ext cx="9603275" cy="3861285"/>
          </a:xfrm>
        </p:spPr>
        <p:txBody>
          <a:bodyPr>
            <a:normAutofit lnSpcReduction="10000"/>
          </a:bodyPr>
          <a:lstStyle/>
          <a:p>
            <a:pPr marL="0" indent="0">
              <a:buNone/>
            </a:pPr>
            <a:r>
              <a:rPr lang="en-US" dirty="0"/>
              <a:t>The OpenCV </a:t>
            </a:r>
            <a:r>
              <a:rPr lang="en-US" dirty="0">
                <a:hlinkClick r:id="rId2"/>
              </a:rPr>
              <a:t>calib3d</a:t>
            </a:r>
            <a:r>
              <a:rPr lang="en-US" dirty="0"/>
              <a:t> library contains many useful functions for this process and Google is your friend for more details on how to apply them.</a:t>
            </a:r>
          </a:p>
          <a:p>
            <a:pPr marL="0" indent="0">
              <a:buNone/>
            </a:pPr>
            <a:endParaRPr lang="en-US" dirty="0"/>
          </a:p>
          <a:p>
            <a:pPr marL="0" indent="0">
              <a:buNone/>
            </a:pPr>
            <a:r>
              <a:rPr lang="en-US" dirty="0"/>
              <a:t>Also see: </a:t>
            </a:r>
            <a:r>
              <a:rPr lang="en-US" dirty="0">
                <a:hlinkClick r:id="rId3"/>
              </a:rPr>
              <a:t>OpenCV with stereo 3D reconstruction</a:t>
            </a:r>
            <a:r>
              <a:rPr lang="en-US" dirty="0"/>
              <a:t>, </a:t>
            </a:r>
            <a:r>
              <a:rPr lang="en-US" dirty="0">
                <a:hlinkClick r:id="rId4"/>
              </a:rPr>
              <a:t>OpenCV 3D reconstruction using shipped images and examples</a:t>
            </a:r>
            <a:endParaRPr lang="en-US" dirty="0"/>
          </a:p>
          <a:p>
            <a:pPr marL="0" indent="0">
              <a:buNone/>
            </a:pPr>
            <a:endParaRPr lang="en-US" dirty="0"/>
          </a:p>
          <a:p>
            <a:pPr marL="0" indent="0">
              <a:buNone/>
            </a:pPr>
            <a:r>
              <a:rPr lang="en-US" dirty="0"/>
              <a:t>Lot of resource tutorials and stereo vision cameras:</a:t>
            </a:r>
          </a:p>
          <a:p>
            <a:pPr marL="0" indent="0">
              <a:buNone/>
            </a:pPr>
            <a:r>
              <a:rPr lang="en-US" dirty="0">
                <a:hlinkClick r:id="rId5"/>
              </a:rPr>
              <a:t>http://www.intorobotics.com/fundamental-guide-for-stereo-vision-cameras-in-robotics-tutorials-and-resources/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18559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4090-A690-283E-F365-B1C30C7A9787}"/>
              </a:ext>
            </a:extLst>
          </p:cNvPr>
          <p:cNvSpPr>
            <a:spLocks noGrp="1"/>
          </p:cNvSpPr>
          <p:nvPr>
            <p:ph type="title"/>
          </p:nvPr>
        </p:nvSpPr>
        <p:spPr/>
        <p:txBody>
          <a:bodyPr/>
          <a:lstStyle/>
          <a:p>
            <a:r>
              <a:rPr lang="en-US" dirty="0"/>
              <a:t>More links</a:t>
            </a:r>
          </a:p>
        </p:txBody>
      </p:sp>
      <p:sp>
        <p:nvSpPr>
          <p:cNvPr id="3" name="Content Placeholder 2">
            <a:extLst>
              <a:ext uri="{FF2B5EF4-FFF2-40B4-BE49-F238E27FC236}">
                <a16:creationId xmlns:a16="http://schemas.microsoft.com/office/drawing/2014/main" id="{E18FAB7F-EACC-A030-4014-FE4DB38BFE2E}"/>
              </a:ext>
            </a:extLst>
          </p:cNvPr>
          <p:cNvSpPr>
            <a:spLocks noGrp="1"/>
          </p:cNvSpPr>
          <p:nvPr>
            <p:ph idx="1"/>
          </p:nvPr>
        </p:nvSpPr>
        <p:spPr/>
        <p:txBody>
          <a:bodyPr>
            <a:normAutofit fontScale="85000" lnSpcReduction="10000"/>
          </a:bodyPr>
          <a:lstStyle/>
          <a:p>
            <a:r>
              <a:rPr lang="en-US" dirty="0">
                <a:hlinkClick r:id="rId2"/>
              </a:rPr>
              <a:t>https://docs.opencv.org/2.4/modules/calib3d/doc/camera_calibration_and_3d_reconstruction.html</a:t>
            </a:r>
            <a:endParaRPr lang="en-US" dirty="0"/>
          </a:p>
          <a:p>
            <a:r>
              <a:rPr lang="en-US" dirty="0"/>
              <a:t>Nice general explain: </a:t>
            </a:r>
            <a:r>
              <a:rPr lang="en-US" dirty="0">
                <a:hlinkClick r:id="rId3"/>
              </a:rPr>
              <a:t>https://stackoverflow.com/questions/64685185/is-there-a-way-to-generate-real-time-depthmap-from-single-camera-video-in-python</a:t>
            </a:r>
            <a:endParaRPr lang="en-US" dirty="0"/>
          </a:p>
          <a:p>
            <a:r>
              <a:rPr lang="en-US" dirty="0"/>
              <a:t>Create your calibration pattern: </a:t>
            </a:r>
            <a:r>
              <a:rPr lang="en-US" dirty="0">
                <a:hlinkClick r:id="rId4"/>
              </a:rPr>
              <a:t>https://docs.opencv.org/3.4/da/d0d/tutorial_camera_calibration_pattern.html</a:t>
            </a:r>
            <a:endParaRPr lang="en-US" dirty="0"/>
          </a:p>
          <a:p>
            <a:r>
              <a:rPr lang="en-US" dirty="0"/>
              <a:t>Nice Example of the calibration: </a:t>
            </a:r>
            <a:r>
              <a:rPr lang="en-US" dirty="0">
                <a:hlinkClick r:id="rId5"/>
              </a:rPr>
              <a:t>https://github.com/EveryWhereLab/camera-calibration-using-opencv-python</a:t>
            </a:r>
            <a:endParaRPr lang="en-US" dirty="0"/>
          </a:p>
          <a:p>
            <a:r>
              <a:rPr lang="en-US" dirty="0">
                <a:hlinkClick r:id="rId6"/>
              </a:rPr>
              <a:t>https://baptistehudyma.github.io/en/post/monocular_depth_map/</a:t>
            </a:r>
            <a:endParaRPr lang="en-US" dirty="0"/>
          </a:p>
          <a:p>
            <a:r>
              <a:rPr lang="en-US" dirty="0"/>
              <a:t>Good videos: </a:t>
            </a:r>
            <a:r>
              <a:rPr lang="en-US" dirty="0">
                <a:hlinkClick r:id="rId7"/>
              </a:rPr>
              <a:t>https://cvg.cit.tum.de/research/vslam/lsdslam?redirect=1</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551169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2868-FE38-2DD1-D9BC-3CF78121F4E9}"/>
              </a:ext>
            </a:extLst>
          </p:cNvPr>
          <p:cNvSpPr>
            <a:spLocks noGrp="1"/>
          </p:cNvSpPr>
          <p:nvPr>
            <p:ph type="title"/>
          </p:nvPr>
        </p:nvSpPr>
        <p:spPr/>
        <p:txBody>
          <a:bodyPr/>
          <a:lstStyle/>
          <a:p>
            <a:r>
              <a:rPr lang="en-US" dirty="0"/>
              <a:t>good tutorial</a:t>
            </a:r>
          </a:p>
        </p:txBody>
      </p:sp>
      <p:sp>
        <p:nvSpPr>
          <p:cNvPr id="3" name="Content Placeholder 2">
            <a:extLst>
              <a:ext uri="{FF2B5EF4-FFF2-40B4-BE49-F238E27FC236}">
                <a16:creationId xmlns:a16="http://schemas.microsoft.com/office/drawing/2014/main" id="{B26BAFE3-A580-7558-3C09-AF27ABCBE76B}"/>
              </a:ext>
            </a:extLst>
          </p:cNvPr>
          <p:cNvSpPr>
            <a:spLocks noGrp="1"/>
          </p:cNvSpPr>
          <p:nvPr>
            <p:ph idx="1"/>
          </p:nvPr>
        </p:nvSpPr>
        <p:spPr/>
        <p:txBody>
          <a:bodyPr>
            <a:normAutofit/>
          </a:bodyPr>
          <a:lstStyle/>
          <a:p>
            <a:pPr marL="0" indent="0">
              <a:buNone/>
            </a:pPr>
            <a:r>
              <a:rPr lang="en-US" dirty="0">
                <a:hlinkClick r:id="rId2"/>
              </a:rPr>
              <a:t>https://gilscvblog.com/2014/05/15/an-easy-and-practical-guide-to-3d-reconstruction/</a:t>
            </a:r>
            <a:endParaRPr lang="en-US" dirty="0"/>
          </a:p>
          <a:p>
            <a:pPr marL="0" indent="0" algn="l" fontAlgn="base">
              <a:buNone/>
            </a:pPr>
            <a:r>
              <a:rPr lang="en-US" b="0" i="0" dirty="0">
                <a:solidFill>
                  <a:srgbClr val="444444"/>
                </a:solidFill>
                <a:effectLst/>
                <a:latin typeface="Open Sans" panose="020B0606030504020204" pitchFamily="34" charset="0"/>
              </a:rPr>
              <a:t>The procedure for building a 3D model is the following:</a:t>
            </a:r>
          </a:p>
          <a:p>
            <a:pPr algn="l" fontAlgn="base">
              <a:buFont typeface="+mj-lt"/>
              <a:buAutoNum type="arabicPeriod"/>
            </a:pPr>
            <a:r>
              <a:rPr lang="en-US" b="0" i="0" dirty="0">
                <a:solidFill>
                  <a:srgbClr val="444444"/>
                </a:solidFill>
                <a:effectLst/>
                <a:latin typeface="Open Sans" panose="020B0606030504020204" pitchFamily="34" charset="0"/>
              </a:rPr>
              <a:t>Take images of the object with your camera from multiple view points. The object should contain texture and shouldn’t have any transparent parts such as windows. Rotate around the object and take an image every few degrees. I used </a:t>
            </a:r>
            <a:r>
              <a:rPr lang="en-US" sz="3300" b="1" i="0" dirty="0">
                <a:solidFill>
                  <a:srgbClr val="444444"/>
                </a:solidFill>
                <a:effectLst/>
                <a:latin typeface="Open Sans" panose="020B0606030504020204" pitchFamily="34" charset="0"/>
              </a:rPr>
              <a:t>51</a:t>
            </a:r>
            <a:r>
              <a:rPr lang="en-US" b="0" i="0" dirty="0">
                <a:solidFill>
                  <a:srgbClr val="444444"/>
                </a:solidFill>
                <a:effectLst/>
                <a:latin typeface="Open Sans" panose="020B0606030504020204" pitchFamily="34" charset="0"/>
              </a:rPr>
              <a:t> images to create the reconstruction above.</a:t>
            </a:r>
          </a:p>
        </p:txBody>
      </p:sp>
    </p:spTree>
    <p:extLst>
      <p:ext uri="{BB962C8B-B14F-4D97-AF65-F5344CB8AC3E}">
        <p14:creationId xmlns:p14="http://schemas.microsoft.com/office/powerpoint/2010/main" val="64073184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3481-ECC5-EBCE-CC05-4F9827AD0941}"/>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A8E11B39-C68F-88A0-BF49-99ADFCE3F677}"/>
              </a:ext>
            </a:extLst>
          </p:cNvPr>
          <p:cNvSpPr txBox="1"/>
          <p:nvPr/>
        </p:nvSpPr>
        <p:spPr>
          <a:xfrm>
            <a:off x="1320554" y="1841242"/>
            <a:ext cx="9734300" cy="3970318"/>
          </a:xfrm>
          <a:prstGeom prst="rect">
            <a:avLst/>
          </a:prstGeom>
          <a:noFill/>
        </p:spPr>
        <p:txBody>
          <a:bodyPr wrap="square">
            <a:spAutoFit/>
          </a:bodyPr>
          <a:lstStyle/>
          <a:p>
            <a:pPr marL="171450" indent="-171450">
              <a:buFont typeface="Arial" panose="020B0604020202020204" pitchFamily="34" charset="0"/>
              <a:buChar char="•"/>
            </a:pPr>
            <a:r>
              <a:rPr lang="en-US" sz="1050" dirty="0"/>
              <a:t>https://learnopencv.com/</a:t>
            </a:r>
          </a:p>
          <a:p>
            <a:pPr marL="171450" indent="-171450">
              <a:buFont typeface="Arial" panose="020B0604020202020204" pitchFamily="34" charset="0"/>
              <a:buChar char="•"/>
            </a:pPr>
            <a:r>
              <a:rPr lang="en-US" sz="1050" dirty="0"/>
              <a:t>https://i.ytimg.com/vi/SLX7gPNHxSc/hq720.jpg?sqp=-oaymwEhCK4FEIIDSFryq4qpAxMIARUAAAAAGAElAADIQj0AgKJD&amp;rs=AOn4CLCJaXEj2E8r8cfP_1ZYUsQxhO8jpQ</a:t>
            </a:r>
          </a:p>
          <a:p>
            <a:pPr marL="171450" indent="-171450">
              <a:buFont typeface="Arial" panose="020B0604020202020204" pitchFamily="34" charset="0"/>
              <a:buChar char="•"/>
            </a:pPr>
            <a:r>
              <a:rPr lang="en-US" sz="1050" dirty="0"/>
              <a:t>https://phys.org/news/2015-10-wireless-x-ray-vision-power-virtual.html</a:t>
            </a:r>
          </a:p>
          <a:p>
            <a:pPr marL="171450" indent="-171450">
              <a:buFont typeface="Arial" panose="020B0604020202020204" pitchFamily="34" charset="0"/>
              <a:buChar char="•"/>
            </a:pPr>
            <a:r>
              <a:rPr lang="en-US" sz="1050" dirty="0"/>
              <a:t>https://www.researchgate.net/figure/Shape-from-Shading-on-the-Mozart-face-Top-Input-images-Phong-Oren-Nayar-Bottom_fig1_221118830</a:t>
            </a:r>
          </a:p>
          <a:p>
            <a:pPr marL="171450" indent="-171450">
              <a:buFont typeface="Arial" panose="020B0604020202020204" pitchFamily="34" charset="0"/>
              <a:buChar char="•"/>
            </a:pPr>
            <a:r>
              <a:rPr lang="en-US" sz="1050" dirty="0"/>
              <a:t>https://www.sciencedirect.com/topics/computer-science/shape-from-shading</a:t>
            </a:r>
          </a:p>
          <a:p>
            <a:pPr marL="171450" indent="-171450">
              <a:buFont typeface="Arial" panose="020B0604020202020204" pitchFamily="34" charset="0"/>
              <a:buChar char="•"/>
            </a:pPr>
            <a:r>
              <a:rPr lang="en-US" sz="1050" dirty="0"/>
              <a:t>https://www.semanticscholar.org/paper/Global-Structure-from-Motion-and-Its-Application-Cui/8cf2de5b4dba7feb2997ddec2296a2a876974572</a:t>
            </a:r>
          </a:p>
          <a:p>
            <a:pPr marL="171450" indent="-171450">
              <a:buFont typeface="Arial" panose="020B0604020202020204" pitchFamily="34" charset="0"/>
              <a:buChar char="•"/>
            </a:pPr>
            <a:r>
              <a:rPr lang="en-US" sz="1050" dirty="0"/>
              <a:t>https://www.researchgate.net/figure/Structure-from-Motion-SfM-process-is-illustrated-The-structure-in-the_fig2_269327935</a:t>
            </a:r>
          </a:p>
          <a:p>
            <a:pPr marL="171450" indent="-171450">
              <a:buFont typeface="Arial" panose="020B0604020202020204" pitchFamily="34" charset="0"/>
              <a:buChar char="•"/>
            </a:pPr>
            <a:r>
              <a:rPr lang="en-US" sz="1050" dirty="0"/>
              <a:t>https://www.mathworks.com/help/vision/ug/structure-from-motion.html</a:t>
            </a:r>
          </a:p>
          <a:p>
            <a:pPr marL="171450" indent="-171450">
              <a:buFont typeface="Arial" panose="020B0604020202020204" pitchFamily="34" charset="0"/>
              <a:buChar char="•"/>
            </a:pPr>
            <a:r>
              <a:rPr lang="en-US" sz="1050" dirty="0"/>
              <a:t>https://www.semanticscholar.org/paper/Toward-a-Universal-Model-for-Shape-From-Texture-Verbin-Zickler/b7c1f89b695070ab23b599a5f31a82ab745408d7</a:t>
            </a:r>
          </a:p>
          <a:p>
            <a:pPr marL="171450" indent="-171450">
              <a:buFont typeface="Arial" panose="020B0604020202020204" pitchFamily="34" charset="0"/>
              <a:buChar char="•"/>
            </a:pPr>
            <a:r>
              <a:rPr lang="en-US" sz="1050" dirty="0"/>
              <a:t>https://hci.iwr.uni-heidelberg.de/content/contour-based-object-detection</a:t>
            </a:r>
          </a:p>
          <a:p>
            <a:pPr marL="171450" indent="-171450">
              <a:buFont typeface="Arial" panose="020B0604020202020204" pitchFamily="34" charset="0"/>
              <a:buChar char="•"/>
            </a:pPr>
            <a:r>
              <a:rPr lang="en-US" sz="1050" dirty="0"/>
              <a:t>https://d3i71xaburhd42.cloudfront.net/b59e81bf7fa01675a62bf28b3e4651b3bb933927/2-Figure1-1.png</a:t>
            </a:r>
          </a:p>
          <a:p>
            <a:pPr marL="171450" indent="-171450">
              <a:buFont typeface="Arial" panose="020B0604020202020204" pitchFamily="34" charset="0"/>
              <a:buChar char="•"/>
            </a:pPr>
            <a:r>
              <a:rPr lang="en-US" sz="1050" dirty="0"/>
              <a:t>https://www.researchgate.net/figure/Overview-of-Differentiable-Stereopsis-DS-The-shape-estimate-is-textured-using-source_fig2_355186990</a:t>
            </a:r>
          </a:p>
          <a:p>
            <a:pPr marL="171450" indent="-171450">
              <a:buFont typeface="Arial" panose="020B0604020202020204" pitchFamily="34" charset="0"/>
              <a:buChar char="•"/>
            </a:pPr>
            <a:r>
              <a:rPr lang="en-US" sz="1050" dirty="0"/>
              <a:t>https://www.bbc.co.uk/bitesize/topics/z2dqrwx/articles/z99n2v4</a:t>
            </a:r>
          </a:p>
          <a:p>
            <a:pPr marL="171450" indent="-171450">
              <a:buFont typeface="Arial" panose="020B0604020202020204" pitchFamily="34" charset="0"/>
              <a:buChar char="•"/>
            </a:pPr>
            <a:r>
              <a:rPr lang="en-US" sz="1050" dirty="0"/>
              <a:t>https://www.clearview-imaging.com/en/blog/non-visible-imaging-short-wave-infrared-swir</a:t>
            </a:r>
          </a:p>
          <a:p>
            <a:pPr marL="171450" indent="-171450">
              <a:buFont typeface="Arial" panose="020B0604020202020204" pitchFamily="34" charset="0"/>
              <a:buChar char="•"/>
            </a:pPr>
            <a:r>
              <a:rPr lang="en-US" sz="1050" dirty="0"/>
              <a:t>https://journals.sagepub.com/doi/full/10.1177/1729881418764638</a:t>
            </a:r>
          </a:p>
          <a:p>
            <a:pPr marL="171450" indent="-171450">
              <a:buFont typeface="Arial" panose="020B0604020202020204" pitchFamily="34" charset="0"/>
              <a:buChar char="•"/>
            </a:pPr>
            <a:r>
              <a:rPr lang="en-US" sz="1050" dirty="0"/>
              <a:t>https://mytimezero.com/tz-professional/solution-for-commercial-fishing</a:t>
            </a:r>
          </a:p>
          <a:p>
            <a:pPr marL="171450" indent="-171450">
              <a:buFont typeface="Arial" panose="020B0604020202020204" pitchFamily="34" charset="0"/>
              <a:buChar char="•"/>
            </a:pPr>
            <a:r>
              <a:rPr lang="en-US" sz="1050" dirty="0"/>
              <a:t>https://www.semanticscholar.org/paper/Atlas-based-3D-Shape-Reconstruction-from-X-Ray-Lamecker-Wenckebach/fb77476daa307e282493bfebe289cd153828601d</a:t>
            </a:r>
          </a:p>
          <a:p>
            <a:pPr marL="171450" indent="-171450">
              <a:buFont typeface="Arial" panose="020B0604020202020204" pitchFamily="34" charset="0"/>
              <a:buChar char="•"/>
            </a:pPr>
            <a:r>
              <a:rPr lang="en-US" sz="1050" dirty="0"/>
              <a:t>https://kiranpetct.com/the-difference-between-ct-scan-and-x-ray/</a:t>
            </a:r>
          </a:p>
          <a:p>
            <a:pPr marL="171450" indent="-171450">
              <a:buFont typeface="Arial" panose="020B0604020202020204" pitchFamily="34" charset="0"/>
              <a:buChar char="•"/>
            </a:pPr>
            <a:r>
              <a:rPr lang="en-US" sz="1050" dirty="0"/>
              <a:t>https://www.cif.iastate.edu/sites/default/files/uploads/ACIDE/xrd1.jpg</a:t>
            </a:r>
          </a:p>
          <a:p>
            <a:pPr marL="171450" indent="-171450">
              <a:buFont typeface="Arial" panose="020B0604020202020204" pitchFamily="34" charset="0"/>
              <a:buChar char="•"/>
            </a:pPr>
            <a:r>
              <a:rPr lang="en-US" sz="1050" dirty="0"/>
              <a:t>https://multipix.com/supportblog/imaging-software-technique-photometric-stereo-explained/</a:t>
            </a:r>
          </a:p>
          <a:p>
            <a:pPr marL="171450" indent="-171450">
              <a:buFont typeface="Arial" panose="020B0604020202020204" pitchFamily="34" charset="0"/>
              <a:buChar char="•"/>
            </a:pPr>
            <a:r>
              <a:rPr lang="en-US" sz="1050" dirty="0"/>
              <a:t>https://pubmed.ncbi.nlm.nih.gov/1891823/</a:t>
            </a:r>
          </a:p>
          <a:p>
            <a:pPr marL="171450" indent="-171450">
              <a:buFont typeface="Arial" panose="020B0604020202020204" pitchFamily="34" charset="0"/>
              <a:buChar char="•"/>
            </a:pPr>
            <a:r>
              <a:rPr lang="en-US" sz="1050" dirty="0"/>
              <a:t>https://www.youtube.com/watch?app=desktop&amp;v=BfdwTytaBYI</a:t>
            </a:r>
          </a:p>
          <a:p>
            <a:endParaRPr lang="en-US" sz="1050" dirty="0"/>
          </a:p>
          <a:p>
            <a:endParaRPr lang="en-US" sz="1050" dirty="0"/>
          </a:p>
        </p:txBody>
      </p:sp>
    </p:spTree>
    <p:extLst>
      <p:ext uri="{BB962C8B-B14F-4D97-AF65-F5344CB8AC3E}">
        <p14:creationId xmlns:p14="http://schemas.microsoft.com/office/powerpoint/2010/main" val="3786453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B167-09FC-B6FB-AD7E-95C221757198}"/>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D8640CEB-133D-C005-5A0F-B02852FE7CF1}"/>
              </a:ext>
            </a:extLst>
          </p:cNvPr>
          <p:cNvSpPr txBox="1"/>
          <p:nvPr/>
        </p:nvSpPr>
        <p:spPr>
          <a:xfrm>
            <a:off x="1451579" y="1997839"/>
            <a:ext cx="9603274" cy="3323987"/>
          </a:xfrm>
          <a:prstGeom prst="rect">
            <a:avLst/>
          </a:prstGeom>
          <a:noFill/>
        </p:spPr>
        <p:txBody>
          <a:bodyPr wrap="square">
            <a:spAutoFit/>
          </a:bodyPr>
          <a:lstStyle/>
          <a:p>
            <a:pPr marL="285750" indent="-285750">
              <a:buFont typeface="Arial" panose="020B0604020202020204" pitchFamily="34" charset="0"/>
              <a:buChar char="•"/>
            </a:pPr>
            <a:r>
              <a:rPr lang="en-US" sz="1400" dirty="0"/>
              <a:t>https://www.mathworks.com/discovery/stereo-vision.html</a:t>
            </a:r>
          </a:p>
          <a:p>
            <a:pPr marL="285750" indent="-285750">
              <a:buFont typeface="Arial" panose="020B0604020202020204" pitchFamily="34" charset="0"/>
              <a:buChar char="•"/>
            </a:pPr>
            <a:r>
              <a:rPr lang="en-US" sz="1400" dirty="0"/>
              <a:t>https://www.mdpi.com/1424-8220/20/11/3249</a:t>
            </a:r>
          </a:p>
          <a:p>
            <a:pPr marL="285750" indent="-285750">
              <a:buFont typeface="Arial" panose="020B0604020202020204" pitchFamily="34" charset="0"/>
              <a:buChar char="•"/>
            </a:pPr>
            <a:r>
              <a:rPr lang="en-US" sz="1400" dirty="0"/>
              <a:t>https://learnopencv.com/camera-calibration-using-opencv/</a:t>
            </a:r>
          </a:p>
          <a:p>
            <a:pPr marL="285750" indent="-285750">
              <a:buFont typeface="Arial" panose="020B0604020202020204" pitchFamily="34" charset="0"/>
              <a:buChar char="•"/>
            </a:pPr>
            <a:r>
              <a:rPr lang="en-US" sz="1400" dirty="0"/>
              <a:t>https://www.kickstarter.com/projects/opencv/opencv-ai-kit</a:t>
            </a:r>
          </a:p>
          <a:p>
            <a:pPr marL="285750" indent="-285750">
              <a:buFont typeface="Arial" panose="020B0604020202020204" pitchFamily="34" charset="0"/>
              <a:buChar char="•"/>
            </a:pPr>
            <a:r>
              <a:rPr lang="en-US" sz="1400" dirty="0"/>
              <a:t>https://www.ebay.com/itm/255287881140</a:t>
            </a:r>
          </a:p>
          <a:p>
            <a:pPr marL="285750" indent="-285750">
              <a:buFont typeface="Arial" panose="020B0604020202020204" pitchFamily="34" charset="0"/>
              <a:buChar char="•"/>
            </a:pPr>
            <a:r>
              <a:rPr lang="en-US" sz="1400" dirty="0"/>
              <a:t>https://baptistehudyma.github.io/en/post/monocular_depth_map/</a:t>
            </a:r>
          </a:p>
          <a:p>
            <a:pPr marL="285750" indent="-285750">
              <a:buFont typeface="Arial" panose="020B0604020202020204" pitchFamily="34" charset="0"/>
              <a:buChar char="•"/>
            </a:pPr>
            <a:r>
              <a:rPr lang="en-US" sz="1400" dirty="0"/>
              <a:t>https://agisoft.freshdesk.com/support/solutions/articles/31000155265-how-to-build-a-complete-360-degree-model-of-an-object</a:t>
            </a:r>
          </a:p>
          <a:p>
            <a:pPr marL="285750" indent="-285750">
              <a:buFont typeface="Arial" panose="020B0604020202020204" pitchFamily="34" charset="0"/>
              <a:buChar char="•"/>
            </a:pPr>
            <a:r>
              <a:rPr lang="en-US" sz="1400" dirty="0"/>
              <a:t>https://doc.cgal.org/latest/Poisson_surface_reconstruction_3/index.html#Chapter_Surface_Reconstruction_from_Point_Sets</a:t>
            </a:r>
          </a:p>
          <a:p>
            <a:pPr marL="285750" indent="-285750">
              <a:buFont typeface="Arial" panose="020B0604020202020204" pitchFamily="34" charset="0"/>
              <a:buChar char="•"/>
            </a:pPr>
            <a:r>
              <a:rPr lang="en-US" sz="1400" dirty="0"/>
              <a:t>https://docs.opencv.org/2.4/doc/tutorials/viz/table_of_content_viz/table_of_content_viz.html</a:t>
            </a:r>
          </a:p>
          <a:p>
            <a:pPr marL="285750" indent="-285750">
              <a:buFont typeface="Arial" panose="020B0604020202020204" pitchFamily="34" charset="0"/>
              <a:buChar char="•"/>
            </a:pPr>
            <a:r>
              <a:rPr lang="en-US" sz="1400" dirty="0"/>
              <a:t>https://www.amazon.com/Multiple-View-Geometry-Computer-Vision/dp/0521540518</a:t>
            </a:r>
          </a:p>
          <a:p>
            <a:pPr marL="285750" indent="-285750">
              <a:buFont typeface="Arial" panose="020B0604020202020204" pitchFamily="34" charset="0"/>
              <a:buChar char="•"/>
            </a:pPr>
            <a:r>
              <a:rPr lang="en-US" sz="1400" dirty="0"/>
              <a:t>https://stackoverflow.com/questions/64685185/is-there-a-way-to-generate-real-time-depthmap-from-single-camera-video-in-python</a:t>
            </a:r>
            <a:endParaRPr lang="fa-IR" sz="1400" dirty="0"/>
          </a:p>
          <a:p>
            <a:pPr marL="285750" indent="-285750">
              <a:buFont typeface="Arial" panose="020B0604020202020204" pitchFamily="34" charset="0"/>
              <a:buChar char="•"/>
            </a:pPr>
            <a:r>
              <a:rPr lang="en-US" sz="1400"/>
              <a:t>https://ieeexplore.ieee.org/document/784284</a:t>
            </a:r>
            <a:endParaRPr lang="fa-IR" sz="140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90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877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386" y="2077934"/>
            <a:ext cx="4961840" cy="25740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3"/>
            <a:ext cx="4373732" cy="3122615"/>
          </a:xfrm>
          <a:prstGeom prst="rect">
            <a:avLst/>
          </a:prstGeom>
        </p:spPr>
      </p:pic>
    </p:spTree>
    <p:extLst>
      <p:ext uri="{BB962C8B-B14F-4D97-AF65-F5344CB8AC3E}">
        <p14:creationId xmlns:p14="http://schemas.microsoft.com/office/powerpoint/2010/main" val="1601469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92339"/>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1227</TotalTime>
  <Words>2411</Words>
  <Application>Microsoft Office PowerPoint</Application>
  <PresentationFormat>Widescreen</PresentationFormat>
  <Paragraphs>272</Paragraphs>
  <Slides>57</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Amazon Ember</vt:lpstr>
      <vt:lpstr>arial</vt:lpstr>
      <vt:lpstr>arial</vt:lpstr>
      <vt:lpstr>Calibri</vt:lpstr>
      <vt:lpstr>Gill Sans MT</vt:lpstr>
      <vt:lpstr>Google Sans</vt:lpstr>
      <vt:lpstr>Helvetica</vt:lpstr>
      <vt:lpstr>Open Sans</vt:lpstr>
      <vt:lpstr>Poppins</vt:lpstr>
      <vt:lpstr>Quicksand</vt:lpstr>
      <vt:lpstr>Roboto</vt:lpstr>
      <vt:lpstr>sohne</vt:lpstr>
      <vt:lpstr>Söhne</vt:lpstr>
      <vt:lpstr>source-serif-pro</vt:lpstr>
      <vt:lpstr>trebuchet ms</vt:lpstr>
      <vt:lpstr>Gallery</vt:lpstr>
      <vt:lpstr>Shape from X</vt:lpstr>
      <vt:lpstr>agenda</vt:lpstr>
      <vt:lpstr>Introduction</vt:lpstr>
      <vt:lpstr>Why Attention?</vt:lpstr>
      <vt:lpstr>Shape from Shading</vt:lpstr>
      <vt:lpstr>Shape from Contour</vt:lpstr>
      <vt:lpstr>Shape from Focus (SfF)</vt:lpstr>
      <vt:lpstr>Shape from Reflection</vt:lpstr>
      <vt:lpstr>Shape from Infrared (SfIR)</vt:lpstr>
      <vt:lpstr>Shape from Sound (SfSd)</vt:lpstr>
      <vt:lpstr>Shape from Sound (CONT…)</vt:lpstr>
      <vt:lpstr>PowerPoint Presentation</vt:lpstr>
      <vt:lpstr>Shape from Motion</vt:lpstr>
      <vt:lpstr>Shape from  Texture</vt:lpstr>
      <vt:lpstr>Shape from X-ray or CT Scan</vt:lpstr>
      <vt:lpstr>Shape from X-ray or CT Scan</vt:lpstr>
      <vt:lpstr>Shape from X-ray or CT Scan</vt:lpstr>
      <vt:lpstr>Shape from Stereopsis</vt:lpstr>
      <vt:lpstr>Photometric Stereo</vt:lpstr>
      <vt:lpstr>Stereo Idea</vt:lpstr>
      <vt:lpstr>Epipolar Idea </vt:lpstr>
      <vt:lpstr>PowerPoint Presentation</vt:lpstr>
      <vt:lpstr>Applications of Shape from X</vt:lpstr>
      <vt:lpstr>Estimation algorithms</vt:lpstr>
      <vt:lpstr>Camera distortion</vt:lpstr>
      <vt:lpstr>Camera matrix</vt:lpstr>
      <vt:lpstr>Commonly used coordinate systems in CV</vt:lpstr>
      <vt:lpstr>We need Intrinsic matrix(Camera matrix)</vt:lpstr>
      <vt:lpstr>Stereo Estimation</vt:lpstr>
      <vt:lpstr>Calibration</vt:lpstr>
      <vt:lpstr>Original image</vt:lpstr>
      <vt:lpstr>Calibration(cont…)</vt:lpstr>
      <vt:lpstr>Pose Estimation</vt:lpstr>
      <vt:lpstr>Pose Estimation(cont…)</vt:lpstr>
      <vt:lpstr>PowerPoint Presentation</vt:lpstr>
      <vt:lpstr>Epipolar Geometry</vt:lpstr>
      <vt:lpstr>template matching</vt:lpstr>
      <vt:lpstr>Photometric Stereo (Cont…)</vt:lpstr>
      <vt:lpstr>Photometric Stereo (Cont…)</vt:lpstr>
      <vt:lpstr>Depth Map from Stereo Images</vt:lpstr>
      <vt:lpstr>Result</vt:lpstr>
      <vt:lpstr>monocular</vt:lpstr>
      <vt:lpstr>Computer vision Kit</vt:lpstr>
      <vt:lpstr>OAK-D (cont…)</vt:lpstr>
      <vt:lpstr>OAK-D (cont…)</vt:lpstr>
      <vt:lpstr>Challenges and Future Directions</vt:lpstr>
      <vt:lpstr>360 degree images</vt:lpstr>
      <vt:lpstr>Points cloud to mesh</vt:lpstr>
      <vt:lpstr>Final useful app [odometery]</vt:lpstr>
      <vt:lpstr>Depth map from basic block matching</vt:lpstr>
      <vt:lpstr>Camera calibration for kitti00 dataset’s</vt:lpstr>
      <vt:lpstr>Deeper in the Topic</vt:lpstr>
      <vt:lpstr>Useful links </vt:lpstr>
      <vt:lpstr>More links</vt:lpstr>
      <vt:lpstr>good tutorial</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346</cp:revision>
  <dcterms:created xsi:type="dcterms:W3CDTF">2023-10-28T08:09:01Z</dcterms:created>
  <dcterms:modified xsi:type="dcterms:W3CDTF">2023-11-18T10:16:15Z</dcterms:modified>
</cp:coreProperties>
</file>